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0"/>
  </p:notesMasterIdLst>
  <p:sldIdLst>
    <p:sldId id="256" r:id="rId2"/>
    <p:sldId id="630" r:id="rId3"/>
    <p:sldId id="668" r:id="rId4"/>
    <p:sldId id="654" r:id="rId5"/>
    <p:sldId id="655" r:id="rId6"/>
    <p:sldId id="657" r:id="rId7"/>
    <p:sldId id="634" r:id="rId8"/>
    <p:sldId id="658" r:id="rId9"/>
    <p:sldId id="633" r:id="rId10"/>
    <p:sldId id="659" r:id="rId11"/>
    <p:sldId id="637" r:id="rId12"/>
    <p:sldId id="639" r:id="rId13"/>
    <p:sldId id="701" r:id="rId14"/>
    <p:sldId id="661" r:id="rId15"/>
    <p:sldId id="667" r:id="rId16"/>
    <p:sldId id="641" r:id="rId17"/>
    <p:sldId id="662" r:id="rId18"/>
    <p:sldId id="663" r:id="rId19"/>
    <p:sldId id="643" r:id="rId20"/>
    <p:sldId id="646" r:id="rId21"/>
    <p:sldId id="679" r:id="rId22"/>
    <p:sldId id="680" r:id="rId23"/>
    <p:sldId id="669" r:id="rId24"/>
    <p:sldId id="664" r:id="rId25"/>
    <p:sldId id="665" r:id="rId26"/>
    <p:sldId id="666" r:id="rId27"/>
    <p:sldId id="648" r:id="rId28"/>
    <p:sldId id="671" r:id="rId29"/>
    <p:sldId id="672" r:id="rId30"/>
    <p:sldId id="673" r:id="rId31"/>
    <p:sldId id="674" r:id="rId32"/>
    <p:sldId id="675" r:id="rId33"/>
    <p:sldId id="676" r:id="rId34"/>
    <p:sldId id="677" r:id="rId35"/>
    <p:sldId id="678" r:id="rId36"/>
    <p:sldId id="681" r:id="rId37"/>
    <p:sldId id="682" r:id="rId38"/>
    <p:sldId id="700" r:id="rId39"/>
    <p:sldId id="683" r:id="rId40"/>
    <p:sldId id="684" r:id="rId41"/>
    <p:sldId id="685" r:id="rId42"/>
    <p:sldId id="686" r:id="rId43"/>
    <p:sldId id="687" r:id="rId44"/>
    <p:sldId id="688" r:id="rId45"/>
    <p:sldId id="689" r:id="rId46"/>
    <p:sldId id="690" r:id="rId47"/>
    <p:sldId id="691" r:id="rId48"/>
    <p:sldId id="703" r:id="rId49"/>
    <p:sldId id="692" r:id="rId50"/>
    <p:sldId id="693" r:id="rId51"/>
    <p:sldId id="702" r:id="rId52"/>
    <p:sldId id="694" r:id="rId53"/>
    <p:sldId id="695" r:id="rId54"/>
    <p:sldId id="696" r:id="rId55"/>
    <p:sldId id="697" r:id="rId56"/>
    <p:sldId id="698" r:id="rId57"/>
    <p:sldId id="699" r:id="rId58"/>
    <p:sldId id="565" r:id="rId59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ção Padrão" id="{B7CFCCA3-3B95-4DA6-B0C7-FA87626F7657}">
          <p14:sldIdLst>
            <p14:sldId id="256"/>
            <p14:sldId id="630"/>
            <p14:sldId id="668"/>
            <p14:sldId id="654"/>
            <p14:sldId id="655"/>
            <p14:sldId id="657"/>
            <p14:sldId id="634"/>
            <p14:sldId id="658"/>
            <p14:sldId id="633"/>
            <p14:sldId id="659"/>
            <p14:sldId id="637"/>
            <p14:sldId id="639"/>
            <p14:sldId id="701"/>
            <p14:sldId id="661"/>
            <p14:sldId id="667"/>
            <p14:sldId id="641"/>
            <p14:sldId id="662"/>
            <p14:sldId id="663"/>
            <p14:sldId id="643"/>
            <p14:sldId id="646"/>
            <p14:sldId id="679"/>
            <p14:sldId id="680"/>
            <p14:sldId id="669"/>
            <p14:sldId id="664"/>
            <p14:sldId id="665"/>
            <p14:sldId id="666"/>
            <p14:sldId id="648"/>
            <p14:sldId id="671"/>
            <p14:sldId id="672"/>
            <p14:sldId id="673"/>
            <p14:sldId id="674"/>
            <p14:sldId id="675"/>
            <p14:sldId id="676"/>
            <p14:sldId id="677"/>
            <p14:sldId id="678"/>
            <p14:sldId id="681"/>
            <p14:sldId id="682"/>
            <p14:sldId id="700"/>
            <p14:sldId id="683"/>
            <p14:sldId id="684"/>
            <p14:sldId id="685"/>
            <p14:sldId id="686"/>
            <p14:sldId id="687"/>
            <p14:sldId id="688"/>
            <p14:sldId id="689"/>
            <p14:sldId id="690"/>
            <p14:sldId id="691"/>
            <p14:sldId id="703"/>
            <p14:sldId id="692"/>
            <p14:sldId id="693"/>
            <p14:sldId id="702"/>
            <p14:sldId id="694"/>
            <p14:sldId id="695"/>
            <p14:sldId id="696"/>
            <p14:sldId id="697"/>
            <p14:sldId id="698"/>
            <p14:sldId id="699"/>
            <p14:sldId id="56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enhum Estilo, Grade de Tabe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7AC3CCA-C797-4891-BE02-D94E43425B78}" styleName="Estilo Médio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9D7B26C5-4107-4FEC-AEDC-1716B250A1EF}" styleName="Estilo Clar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132" autoAdjust="0"/>
    <p:restoredTop sz="94660"/>
  </p:normalViewPr>
  <p:slideViewPr>
    <p:cSldViewPr>
      <p:cViewPr varScale="1">
        <p:scale>
          <a:sx n="104" d="100"/>
          <a:sy n="104" d="100"/>
        </p:scale>
        <p:origin x="108" y="15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821C4A-F6A4-4B59-9A59-2DAF852270ED}" type="datetimeFigureOut">
              <a:rPr lang="pt-BR" smtClean="0"/>
              <a:t>26/02/2018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962226-F614-4332-978E-D475BE69658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044170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9"/>
            <a:ext cx="7772400" cy="1470025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pt-BR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3718F442-760B-4938-8623-6FC8F246D0CD}" type="datetimeFigureOut">
              <a:rPr lang="pt-BR" smtClean="0"/>
              <a:t>26/02/2018</a:t>
            </a:fld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3518520" y="6520260"/>
            <a:ext cx="2133600" cy="365125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rgbClr val="002060"/>
                </a:solidFill>
              </a:defRPr>
            </a:lvl1pPr>
          </a:lstStyle>
          <a:p>
            <a:fld id="{BFE02FAE-EDFB-4ABF-A0EE-B84325C26C6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631005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3718F442-760B-4938-8623-6FC8F246D0CD}" type="datetimeFigureOut">
              <a:rPr lang="pt-BR" smtClean="0"/>
              <a:t>26/02/2018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BFE02FAE-EDFB-4ABF-A0EE-B84325C26C6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464409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28600"/>
            <a:ext cx="2057400" cy="4876800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28600"/>
            <a:ext cx="6019800" cy="4876800"/>
          </a:xfrm>
        </p:spPr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3718F442-760B-4938-8623-6FC8F246D0CD}" type="datetimeFigureOut">
              <a:rPr lang="pt-BR" smtClean="0"/>
              <a:t>26/02/2018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BFE02FAE-EDFB-4ABF-A0EE-B84325C26C6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337756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3718F442-760B-4938-8623-6FC8F246D0CD}" type="datetimeFigureOut">
              <a:rPr lang="pt-BR" smtClean="0"/>
              <a:t>26/02/2018</a:t>
            </a:fld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BFE02FAE-EDFB-4ABF-A0EE-B84325C26C6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983112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3"/>
            <a:ext cx="7772400" cy="136207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3718F442-760B-4938-8623-6FC8F246D0CD}" type="datetimeFigureOut">
              <a:rPr lang="pt-BR" smtClean="0"/>
              <a:t>26/02/2018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BFE02FAE-EDFB-4ABF-A0EE-B84325C26C6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604937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333502"/>
            <a:ext cx="4038600" cy="3771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333502"/>
            <a:ext cx="4038600" cy="3771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3718F442-760B-4938-8623-6FC8F246D0CD}" type="datetimeFigureOut">
              <a:rPr lang="pt-BR" smtClean="0"/>
              <a:t>26/02/2018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BFE02FAE-EDFB-4ABF-A0EE-B84325C26C6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322557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30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30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3718F442-760B-4938-8623-6FC8F246D0CD}" type="datetimeFigureOut">
              <a:rPr lang="pt-BR" smtClean="0"/>
              <a:t>26/02/2018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BFE02FAE-EDFB-4ABF-A0EE-B84325C26C6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05088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3718F442-760B-4938-8623-6FC8F246D0CD}" type="datetimeFigureOut">
              <a:rPr lang="pt-BR" smtClean="0"/>
              <a:t>26/02/2018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BFE02FAE-EDFB-4ABF-A0EE-B84325C26C6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131465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3718F442-760B-4938-8623-6FC8F246D0CD}" type="datetimeFigureOut">
              <a:rPr lang="pt-BR" smtClean="0"/>
              <a:t>26/02/2018</a:t>
            </a:fld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BFE02FAE-EDFB-4ABF-A0EE-B84325C26C6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323263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5" y="273050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3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5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3718F442-760B-4938-8623-6FC8F246D0CD}" type="datetimeFigureOut">
              <a:rPr lang="pt-BR" smtClean="0"/>
              <a:t>26/02/2018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BFE02FAE-EDFB-4ABF-A0EE-B84325C26C6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8573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3718F442-760B-4938-8623-6FC8F246D0CD}" type="datetimeFigureOut">
              <a:rPr lang="pt-BR" smtClean="0"/>
              <a:t>26/02/2018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BFE02FAE-EDFB-4ABF-A0EE-B84325C26C6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914161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056313"/>
            <a:ext cx="9144000" cy="82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dirty="0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dirty="0"/>
              <a:t>Clique para editar o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15" name="Espaço Reservado para Número de Slide 5"/>
          <p:cNvSpPr txBox="1">
            <a:spLocks/>
          </p:cNvSpPr>
          <p:nvPr/>
        </p:nvSpPr>
        <p:spPr>
          <a:xfrm>
            <a:off x="8548688" y="5691188"/>
            <a:ext cx="576064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ctr" defTabSz="914400" rtl="0" eaLnBrk="1" latinLnBrk="0" hangingPunct="1"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16C08F4-765C-4D74-AADC-C36C30C4F510}" type="slidenum">
              <a:rPr lang="pt-BR" smtClean="0">
                <a:solidFill>
                  <a:schemeClr val="bg1">
                    <a:lumMod val="50000"/>
                  </a:schemeClr>
                </a:solidFill>
              </a:rPr>
              <a:pPr/>
              <a:t>‹nº›</a:t>
            </a:fld>
            <a:endParaRPr lang="pt-BR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Text Box 9"/>
          <p:cNvSpPr txBox="1">
            <a:spLocks noChangeArrowheads="1"/>
          </p:cNvSpPr>
          <p:nvPr/>
        </p:nvSpPr>
        <p:spPr bwMode="auto">
          <a:xfrm>
            <a:off x="-13446" y="6115362"/>
            <a:ext cx="4681538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defRPr/>
            </a:pPr>
            <a:r>
              <a:rPr lang="pt-BR" sz="1600" b="1" dirty="0">
                <a:solidFill>
                  <a:schemeClr val="bg1"/>
                </a:solidFill>
              </a:rPr>
              <a:t>GMAP | UNISINOS</a:t>
            </a:r>
          </a:p>
          <a:p>
            <a:pPr>
              <a:defRPr/>
            </a:pPr>
            <a:r>
              <a:rPr lang="pt-BR" sz="1400" dirty="0">
                <a:solidFill>
                  <a:schemeClr val="bg1"/>
                </a:solidFill>
              </a:rPr>
              <a:t>Grupo de Pesquisa em Modelagem para Aprendizagem</a:t>
            </a:r>
          </a:p>
          <a:p>
            <a:pPr>
              <a:defRPr/>
            </a:pPr>
            <a:r>
              <a:rPr lang="pt-BR" sz="1400" u="sng" dirty="0">
                <a:solidFill>
                  <a:schemeClr val="bg1"/>
                </a:solidFill>
              </a:rPr>
              <a:t>www.gmap.unisinos.br</a:t>
            </a:r>
          </a:p>
        </p:txBody>
      </p:sp>
      <p:cxnSp>
        <p:nvCxnSpPr>
          <p:cNvPr id="21" name="Forma 21"/>
          <p:cNvCxnSpPr/>
          <p:nvPr/>
        </p:nvCxnSpPr>
        <p:spPr>
          <a:xfrm rot="5400000" flipH="1" flipV="1">
            <a:off x="3047096" y="5731882"/>
            <a:ext cx="1904" cy="1296988"/>
          </a:xfrm>
          <a:prstGeom prst="curvedConnector3">
            <a:avLst>
              <a:gd name="adj1" fmla="val 8873850"/>
            </a:avLst>
          </a:prstGeom>
          <a:ln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Forma 21"/>
          <p:cNvCxnSpPr/>
          <p:nvPr/>
        </p:nvCxnSpPr>
        <p:spPr>
          <a:xfrm rot="5400000" flipH="1">
            <a:off x="3027886" y="5972648"/>
            <a:ext cx="13336" cy="1320800"/>
          </a:xfrm>
          <a:prstGeom prst="curvedConnector3">
            <a:avLst>
              <a:gd name="adj1" fmla="val -1105444"/>
            </a:avLst>
          </a:prstGeom>
          <a:ln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69955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www.rand.org/methods/rdmlab.html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www.rand.org/methods/rdmlab.html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297180" y="2187282"/>
            <a:ext cx="8549640" cy="1673766"/>
          </a:xfrm>
        </p:spPr>
        <p:txBody>
          <a:bodyPr>
            <a:noAutofit/>
          </a:bodyPr>
          <a:lstStyle/>
          <a:p>
            <a:pPr algn="ctr"/>
            <a:r>
              <a:rPr lang="pt-BR" sz="3200" b="1" dirty="0"/>
              <a:t>Avaliação de Decisões Estratégicas sob Incerteza Profunda na Indústria da Manufatura Aditiva: </a:t>
            </a:r>
            <a:r>
              <a:rPr lang="pt-BR" sz="3200" b="1" i="1" dirty="0"/>
              <a:t>Uma Análise a partir do método Robust Decision Making (RDM)</a:t>
            </a:r>
            <a:endParaRPr lang="pt-BR" sz="3200" i="1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4293096"/>
            <a:ext cx="6400800" cy="1752600"/>
          </a:xfrm>
        </p:spPr>
        <p:txBody>
          <a:bodyPr>
            <a:normAutofit/>
          </a:bodyPr>
          <a:lstStyle/>
          <a:p>
            <a:r>
              <a:rPr lang="pt-BR" dirty="0"/>
              <a:t>Pedro Nascimento de Lima</a:t>
            </a:r>
          </a:p>
          <a:p>
            <a:r>
              <a:rPr lang="pt-BR" sz="1800" dirty="0"/>
              <a:t>Orientador: Daniel Pacheco Lacerda</a:t>
            </a:r>
            <a:endParaRPr lang="pt-BR" sz="1800" i="1" dirty="0"/>
          </a:p>
          <a:p>
            <a:r>
              <a:rPr lang="pt-BR" sz="1800" i="1" dirty="0"/>
              <a:t>Programa de Pós Graduação em Engenharia de Produção e Sistemas – UNISINOS</a:t>
            </a:r>
          </a:p>
          <a:p>
            <a:endParaRPr lang="pt-BR" sz="1800" i="1" dirty="0"/>
          </a:p>
        </p:txBody>
      </p:sp>
    </p:spTree>
    <p:extLst>
      <p:ext uri="{BB962C8B-B14F-4D97-AF65-F5344CB8AC3E}">
        <p14:creationId xmlns:p14="http://schemas.microsoft.com/office/powerpoint/2010/main" val="12217023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F93AED-CEE0-4E87-99D3-7FA09AB75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3600" dirty="0"/>
              <a:t>Fontes de Incerteza no Contexto da Difusão de Novos Produtos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35A2F25-C96D-40C0-AF64-0838FE1EF4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Demanda:</a:t>
            </a:r>
          </a:p>
          <a:p>
            <a:pPr lvl="1"/>
            <a:r>
              <a:rPr lang="pt-BR" dirty="0"/>
              <a:t>Tamanho do mercado potencial;</a:t>
            </a:r>
          </a:p>
          <a:p>
            <a:pPr lvl="1"/>
            <a:r>
              <a:rPr lang="pt-BR" dirty="0"/>
              <a:t>Resposta dos clientes à Precificação;</a:t>
            </a:r>
          </a:p>
          <a:p>
            <a:pPr lvl="1"/>
            <a:r>
              <a:rPr lang="pt-BR" dirty="0"/>
              <a:t>Velocidade de Difusão do Novo Produto;</a:t>
            </a:r>
          </a:p>
          <a:p>
            <a:r>
              <a:rPr lang="pt-BR" dirty="0"/>
              <a:t>Oferta:</a:t>
            </a:r>
          </a:p>
          <a:p>
            <a:pPr lvl="1"/>
            <a:r>
              <a:rPr lang="pt-BR" dirty="0"/>
              <a:t>Planos de expansão dos concorrentes;</a:t>
            </a:r>
          </a:p>
          <a:p>
            <a:pPr lvl="1"/>
            <a:r>
              <a:rPr lang="pt-BR" dirty="0"/>
              <a:t>Resposta dos concorrentes às decisões da empresa.</a:t>
            </a:r>
          </a:p>
        </p:txBody>
      </p:sp>
    </p:spTree>
    <p:extLst>
      <p:ext uri="{BB962C8B-B14F-4D97-AF65-F5344CB8AC3E}">
        <p14:creationId xmlns:p14="http://schemas.microsoft.com/office/powerpoint/2010/main" val="30947797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Questão de Pesquisa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556792"/>
            <a:ext cx="8229600" cy="4525963"/>
          </a:xfrm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pt-BR" sz="4000" b="1" dirty="0"/>
              <a:t>Questão:</a:t>
            </a:r>
            <a:r>
              <a:rPr lang="pt-BR" sz="4000" dirty="0"/>
              <a:t> </a:t>
            </a:r>
          </a:p>
          <a:p>
            <a:pPr marL="0" indent="0">
              <a:buNone/>
            </a:pPr>
            <a:r>
              <a:rPr lang="pt-BR" sz="4000" dirty="0"/>
              <a:t>“Que estratégias que suportam a difusão de novos produtos na indústria da manufatura aditiva são mais robustas, e em que condições estas estratégias robustas falham?”</a:t>
            </a:r>
          </a:p>
          <a:p>
            <a:pPr marL="0" indent="0">
              <a:buNone/>
            </a:pPr>
            <a:endParaRPr lang="pt-BR" sz="4000" b="1" dirty="0"/>
          </a:p>
          <a:p>
            <a:pPr marL="0" indent="0">
              <a:buNone/>
            </a:pPr>
            <a:r>
              <a:rPr lang="pt-BR" sz="4000" b="1" dirty="0"/>
              <a:t>Objetivo Geral:</a:t>
            </a:r>
            <a:r>
              <a:rPr lang="pt-BR" sz="4000" dirty="0"/>
              <a:t> </a:t>
            </a:r>
          </a:p>
          <a:p>
            <a:pPr marL="0" indent="0">
              <a:buNone/>
            </a:pPr>
            <a:r>
              <a:rPr lang="pt-BR" sz="4000" dirty="0"/>
              <a:t>O objetivo deste trabalho é avaliar a robustez de decisões estratégicas que suportam a difusão de produtos na indústria da manufatura aditiva, em condições de incerteza profunda. </a:t>
            </a:r>
          </a:p>
          <a:p>
            <a:pPr marL="0" indent="0">
              <a:buNone/>
            </a:pPr>
            <a:endParaRPr lang="pt-BR" sz="4000" b="1" dirty="0"/>
          </a:p>
          <a:p>
            <a:pPr marL="0" indent="0">
              <a:buNone/>
            </a:pPr>
            <a:r>
              <a:rPr lang="pt-BR" sz="4000" b="1" dirty="0"/>
              <a:t>Objetivos Específicos:</a:t>
            </a:r>
          </a:p>
          <a:p>
            <a:pPr marL="514350" lvl="0" indent="-514350">
              <a:buFont typeface="+mj-lt"/>
              <a:buAutoNum type="alphaLcParenR"/>
            </a:pPr>
            <a:r>
              <a:rPr lang="pt-BR" dirty="0"/>
              <a:t>expandir um modelo de difusão de novos produtos e dinâmica competitiva para viabilizar a avaliação de estratégias no contexto da manufatura aditiva, utilizando o RDM;</a:t>
            </a:r>
          </a:p>
          <a:p>
            <a:pPr marL="514350" lvl="0" indent="-514350">
              <a:buFont typeface="+mj-lt"/>
              <a:buAutoNum type="alphaLcParenR"/>
            </a:pPr>
            <a:r>
              <a:rPr lang="pt-BR" dirty="0"/>
              <a:t>construir algoritmos para a execução do RDM a partir de modelos de dinâmica de sistemas;</a:t>
            </a:r>
          </a:p>
          <a:p>
            <a:pPr marL="514350" lvl="0" indent="-514350">
              <a:buFont typeface="+mj-lt"/>
              <a:buAutoNum type="alphaLcParenR"/>
            </a:pPr>
            <a:r>
              <a:rPr lang="pt-BR" dirty="0"/>
              <a:t>incorporar algoritmos de seleção de variáveis para a análise de vulnerabilidade de estratégias;</a:t>
            </a:r>
          </a:p>
          <a:p>
            <a:pPr marL="514350" lvl="0" indent="-514350">
              <a:buFont typeface="+mj-lt"/>
              <a:buAutoNum type="alphaLcParenR"/>
            </a:pPr>
            <a:r>
              <a:rPr lang="pt-BR" dirty="0"/>
              <a:t>avaliar a aplicabilidade do RDM em modelos de estratégia empresarial;</a:t>
            </a:r>
          </a:p>
          <a:p>
            <a:pPr marL="514350" indent="-514350">
              <a:buFont typeface="+mj-lt"/>
              <a:buAutoNum type="alphaLcParenR"/>
            </a:pPr>
            <a:r>
              <a:rPr lang="pt-BR" dirty="0"/>
              <a:t>identificar e avaliar estratégias adaptativas a um conjunto de cenários plausíveis.</a:t>
            </a:r>
            <a:endParaRPr lang="pt-BR" sz="4000" b="1" dirty="0"/>
          </a:p>
        </p:txBody>
      </p:sp>
    </p:spTree>
    <p:extLst>
      <p:ext uri="{BB962C8B-B14F-4D97-AF65-F5344CB8AC3E}">
        <p14:creationId xmlns:p14="http://schemas.microsoft.com/office/powerpoint/2010/main" val="31864373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Justificativa</a:t>
            </a:r>
          </a:p>
        </p:txBody>
      </p:sp>
      <p:graphicFrame>
        <p:nvGraphicFramePr>
          <p:cNvPr id="5" name="Tabe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7521490"/>
              </p:ext>
            </p:extLst>
          </p:nvPr>
        </p:nvGraphicFramePr>
        <p:xfrm>
          <a:off x="287523" y="1218406"/>
          <a:ext cx="8532948" cy="4525961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2844316">
                  <a:extLst>
                    <a:ext uri="{9D8B030D-6E8A-4147-A177-3AD203B41FA5}">
                      <a16:colId xmlns:a16="http://schemas.microsoft.com/office/drawing/2014/main" val="2241255780"/>
                    </a:ext>
                  </a:extLst>
                </a:gridCol>
                <a:gridCol w="2844316">
                  <a:extLst>
                    <a:ext uri="{9D8B030D-6E8A-4147-A177-3AD203B41FA5}">
                      <a16:colId xmlns:a16="http://schemas.microsoft.com/office/drawing/2014/main" val="3049700218"/>
                    </a:ext>
                  </a:extLst>
                </a:gridCol>
                <a:gridCol w="2844316">
                  <a:extLst>
                    <a:ext uri="{9D8B030D-6E8A-4147-A177-3AD203B41FA5}">
                      <a16:colId xmlns:a16="http://schemas.microsoft.com/office/drawing/2014/main" val="149428111"/>
                    </a:ext>
                  </a:extLst>
                </a:gridCol>
              </a:tblGrid>
              <a:tr h="443220">
                <a:tc>
                  <a:txBody>
                    <a:bodyPr/>
                    <a:lstStyle/>
                    <a:p>
                      <a:pPr algn="l" fontAlgn="ctr"/>
                      <a:r>
                        <a:rPr lang="pt-BR" sz="1400" b="1" u="none" strike="noStrike" dirty="0">
                          <a:effectLst/>
                        </a:rPr>
                        <a:t>Abordagens</a:t>
                      </a:r>
                      <a:endParaRPr lang="pt-BR" sz="1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523" marR="8523" marT="85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400" b="1" u="none" strike="noStrike" dirty="0">
                          <a:effectLst/>
                        </a:rPr>
                        <a:t>Fragilidades sob Incerteza Profunda</a:t>
                      </a:r>
                      <a:endParaRPr lang="pt-BR" sz="1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523" marR="8523" marT="85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400" b="1" u="none" strike="noStrike" dirty="0">
                          <a:effectLst/>
                        </a:rPr>
                        <a:t>Como as Fragilidades serão endereçadas neste trabalho</a:t>
                      </a:r>
                      <a:endParaRPr lang="pt-BR" sz="1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523" marR="8523" marT="8523" marB="0" anchor="ctr"/>
                </a:tc>
                <a:extLst>
                  <a:ext uri="{0D108BD9-81ED-4DB2-BD59-A6C34878D82A}">
                    <a16:rowId xmlns:a16="http://schemas.microsoft.com/office/drawing/2014/main" val="2491811835"/>
                  </a:ext>
                </a:extLst>
              </a:tr>
              <a:tr h="1167715">
                <a:tc>
                  <a:txBody>
                    <a:bodyPr/>
                    <a:lstStyle/>
                    <a:p>
                      <a:pPr algn="l" fontAlgn="ctr"/>
                      <a:r>
                        <a:rPr lang="pt-BR" sz="1400" u="none" strike="noStrike">
                          <a:effectLst/>
                        </a:rPr>
                        <a:t>Simulação Computacional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523" marR="8523" marT="85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400" u="none" strike="noStrike">
                          <a:effectLst/>
                        </a:rPr>
                        <a:t>Modelos são formados a partir de dados sobre o passado e pressupostos, que podem ser falhos.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523" marR="8523" marT="85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400" u="none" strike="noStrike" dirty="0">
                          <a:effectLst/>
                        </a:rPr>
                        <a:t>O resultado de apenas uma simulação tem pouco valor. A alternativa é rodar o modelo diversas vezes considerando a incerteza.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523" marR="8523" marT="8523" marB="0" anchor="ctr"/>
                </a:tc>
                <a:extLst>
                  <a:ext uri="{0D108BD9-81ED-4DB2-BD59-A6C34878D82A}">
                    <a16:rowId xmlns:a16="http://schemas.microsoft.com/office/drawing/2014/main" val="912082233"/>
                  </a:ext>
                </a:extLst>
              </a:tr>
              <a:tr h="1747311">
                <a:tc>
                  <a:txBody>
                    <a:bodyPr/>
                    <a:lstStyle/>
                    <a:p>
                      <a:pPr algn="l" fontAlgn="ctr"/>
                      <a:r>
                        <a:rPr lang="pt-BR" sz="1400" u="none" strike="noStrike" dirty="0">
                          <a:effectLst/>
                        </a:rPr>
                        <a:t>Decision Analysis e Métodos Baseados na Máxima Utilidade Esperada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523" marR="8523" marT="85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400" u="none" strike="noStrike">
                          <a:effectLst/>
                        </a:rPr>
                        <a:t>Depende de Pressupostos sobre o futuro. Utilizam "probabilidades subjetivas" primárias como input. 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523" marR="8523" marT="85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400" u="none" strike="noStrike" dirty="0">
                          <a:effectLst/>
                        </a:rPr>
                        <a:t>Ao invés de favorecer a decisão com a máxima utilidade esperada dada um conjunto de pressupostos, o processo de decisão pode buscar a estratégia que satisfaça um critério de aceitação no maior número de futuros, postergando a avaliação de probabilidades.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523" marR="8523" marT="8523" marB="0" anchor="ctr"/>
                </a:tc>
                <a:extLst>
                  <a:ext uri="{0D108BD9-81ED-4DB2-BD59-A6C34878D82A}">
                    <a16:rowId xmlns:a16="http://schemas.microsoft.com/office/drawing/2014/main" val="926194796"/>
                  </a:ext>
                </a:extLst>
              </a:tr>
              <a:tr h="1167715">
                <a:tc>
                  <a:txBody>
                    <a:bodyPr/>
                    <a:lstStyle/>
                    <a:p>
                      <a:pPr algn="l" fontAlgn="ctr"/>
                      <a:r>
                        <a:rPr lang="pt-BR" sz="1400" u="none" strike="noStrike">
                          <a:effectLst/>
                        </a:rPr>
                        <a:t>Planejamento por Cenários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523" marR="8523" marT="85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400" u="none" strike="noStrike" dirty="0">
                          <a:effectLst/>
                        </a:rPr>
                        <a:t>A escolha de qualquer pequeno número de cenários para representar um futuro altamente complexo pode ser arbitrária.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523" marR="8523" marT="85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400" u="none" strike="noStrike" dirty="0">
                          <a:effectLst/>
                        </a:rPr>
                        <a:t>A ideia da procura pela robustez das estratégias pode ser mantida, e os cenários importantes para a decisão podem ser extraídos a partir de dados simulados.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523" marR="8523" marT="8523" marB="0" anchor="ctr"/>
                </a:tc>
                <a:extLst>
                  <a:ext uri="{0D108BD9-81ED-4DB2-BD59-A6C34878D82A}">
                    <a16:rowId xmlns:a16="http://schemas.microsoft.com/office/drawing/2014/main" val="936271057"/>
                  </a:ext>
                </a:extLst>
              </a:tr>
            </a:tbl>
          </a:graphicData>
        </a:graphic>
      </p:graphicFrame>
      <p:sp>
        <p:nvSpPr>
          <p:cNvPr id="6" name="Retângulo 5"/>
          <p:cNvSpPr/>
          <p:nvPr/>
        </p:nvSpPr>
        <p:spPr>
          <a:xfrm>
            <a:off x="1371600" y="5752964"/>
            <a:ext cx="6400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400" dirty="0">
                <a:latin typeface="Arial" panose="020B0604020202020204" pitchFamily="34" charset="0"/>
                <a:ea typeface="Times New Roman" panose="02020603050405020304" pitchFamily="18" charset="0"/>
              </a:rPr>
              <a:t>Fonte: Elaborado pelo Autor com base em Lempert (2003).</a:t>
            </a:r>
            <a:endParaRPr lang="pt-BR" sz="1400" dirty="0"/>
          </a:p>
        </p:txBody>
      </p:sp>
    </p:spTree>
    <p:extLst>
      <p:ext uri="{BB962C8B-B14F-4D97-AF65-F5344CB8AC3E}">
        <p14:creationId xmlns:p14="http://schemas.microsoft.com/office/powerpoint/2010/main" val="16712952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2EF3DD-FD20-4BBB-8FA4-BCF90C729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Justificativa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A1E4EE9-28DE-483E-83B2-083CBE0375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84784"/>
            <a:ext cx="8229600" cy="4525963"/>
          </a:xfrm>
        </p:spPr>
        <p:txBody>
          <a:bodyPr>
            <a:normAutofit lnSpcReduction="10000"/>
          </a:bodyPr>
          <a:lstStyle/>
          <a:p>
            <a:r>
              <a:rPr lang="pt-BR" b="1" dirty="0"/>
              <a:t>Avaliação de Decisões Estratégicas no Contexto Empresarial: </a:t>
            </a:r>
            <a:r>
              <a:rPr lang="pt-BR" dirty="0"/>
              <a:t>Ignora o RDM para suporte à decisão sob incerteza. Este trabalho explora o potencial do RDM para avaliação de decisões sob incerteza.</a:t>
            </a:r>
          </a:p>
          <a:p>
            <a:r>
              <a:rPr lang="pt-BR" b="1" dirty="0"/>
              <a:t>Difusão de Novos Produtos:</a:t>
            </a:r>
            <a:r>
              <a:rPr lang="pt-BR" dirty="0"/>
              <a:t> Utiliza modelos para representar a evolução da demanda, porém seu uso para fins preditivos é limitado pela ausência de dados.</a:t>
            </a:r>
          </a:p>
        </p:txBody>
      </p:sp>
    </p:spTree>
    <p:extLst>
      <p:ext uri="{BB962C8B-B14F-4D97-AF65-F5344CB8AC3E}">
        <p14:creationId xmlns:p14="http://schemas.microsoft.com/office/powerpoint/2010/main" val="3181469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D87C71F-EE47-4622-829C-3DB712D808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Delimitações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5C41975-2AA7-43AD-86A2-DAE6673088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pt-BR" dirty="0"/>
              <a:t>O trabalho não cria um “modelo genérico” de difusão de novos produtos -&gt; Apenas estratégias selecionadas podem ser testadas;</a:t>
            </a:r>
          </a:p>
          <a:p>
            <a:r>
              <a:rPr lang="pt-BR" dirty="0"/>
              <a:t>Os algoritmos gerados por este trabalho não executam </a:t>
            </a:r>
            <a:r>
              <a:rPr lang="pt-BR" i="1" dirty="0"/>
              <a:t>todas </a:t>
            </a:r>
            <a:r>
              <a:rPr lang="pt-BR" dirty="0"/>
              <a:t>as etapas do RDM (ex.: PRIM);</a:t>
            </a:r>
          </a:p>
          <a:p>
            <a:r>
              <a:rPr lang="pt-BR" dirty="0"/>
              <a:t>O trabalho utiliza o RDM, porém não é uma avaliação experimental do mesmo;</a:t>
            </a:r>
          </a:p>
          <a:p>
            <a:r>
              <a:rPr lang="pt-BR" dirty="0"/>
              <a:t>O trabalho focaliza-se sobre decisões de fabricantes de sistemas de impressão 3D profissionais (preço &gt; 5 K USD);</a:t>
            </a:r>
          </a:p>
          <a:p>
            <a:r>
              <a:rPr lang="pt-BR" dirty="0"/>
              <a:t>O trabalho utiliza dados disponíveis publicamente, avaliando decisões de players dominantes no mercado (3D Systems e </a:t>
            </a:r>
            <a:r>
              <a:rPr lang="pt-BR" dirty="0" err="1"/>
              <a:t>Stratasys</a:t>
            </a:r>
            <a:r>
              <a:rPr lang="pt-BR" dirty="0"/>
              <a:t>).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593300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7B2A1815-35F4-4F92-8BBB-5BB2AC08A9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2 – FUNDAMENTAÇÃO TEÓRICA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F4FDD507-04FD-4D59-93AD-B2728E9B9A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346323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437731"/>
            <a:ext cx="8229600" cy="4295526"/>
          </a:xfrm>
        </p:spPr>
        <p:txBody>
          <a:bodyPr>
            <a:noAutofit/>
          </a:bodyPr>
          <a:lstStyle/>
          <a:p>
            <a:pPr marL="514350" indent="-514350">
              <a:buFont typeface="+mj-lt"/>
              <a:buAutoNum type="arabicPeriod" startAt="2"/>
            </a:pPr>
            <a:r>
              <a:rPr lang="pt-BR" sz="2000" dirty="0"/>
              <a:t>Fundamentação Teórica</a:t>
            </a:r>
          </a:p>
          <a:p>
            <a:pPr marL="914400" lvl="1" indent="-514350">
              <a:buFont typeface="+mj-lt"/>
              <a:buAutoNum type="arabicPeriod"/>
            </a:pPr>
            <a:r>
              <a:rPr lang="pt-BR" sz="1400" dirty="0"/>
              <a:t>Avaliação de Decisões Estratégicas e Incerteza Profunda.</a:t>
            </a:r>
          </a:p>
          <a:p>
            <a:pPr marL="1314450" lvl="2" indent="-514350">
              <a:buFont typeface="+mj-lt"/>
              <a:buAutoNum type="arabicPeriod"/>
            </a:pPr>
            <a:r>
              <a:rPr lang="pt-BR" sz="1100" dirty="0"/>
              <a:t>Avaliação de Decisões Estratégicas.</a:t>
            </a:r>
          </a:p>
          <a:p>
            <a:pPr marL="1314450" lvl="2" indent="-514350">
              <a:buFont typeface="+mj-lt"/>
              <a:buAutoNum type="arabicPeriod"/>
            </a:pPr>
            <a:r>
              <a:rPr lang="pt-BR" sz="1100" dirty="0"/>
              <a:t>Níveis de Incerteza e Incerteza Profunda.</a:t>
            </a:r>
          </a:p>
          <a:p>
            <a:pPr marL="914400" lvl="1" indent="-514350">
              <a:buFont typeface="+mj-lt"/>
              <a:buAutoNum type="arabicPeriod"/>
            </a:pPr>
            <a:r>
              <a:rPr lang="pt-BR" sz="1400" dirty="0"/>
              <a:t>Abordagens para Avaliação de Decisão sob Incerteza Profunda.</a:t>
            </a:r>
          </a:p>
          <a:p>
            <a:pPr marL="1314450" lvl="2" indent="-514350">
              <a:buFont typeface="+mj-lt"/>
              <a:buAutoNum type="arabicPeriod"/>
            </a:pPr>
            <a:r>
              <a:rPr lang="pt-BR" sz="1100" dirty="0"/>
              <a:t>Abordagens para Suporte a Decisão Estratégica</a:t>
            </a:r>
          </a:p>
          <a:p>
            <a:pPr marL="1314450" lvl="2" indent="-514350">
              <a:buFont typeface="+mj-lt"/>
              <a:buAutoNum type="arabicPeriod"/>
            </a:pPr>
            <a:r>
              <a:rPr lang="pt-BR" sz="1100" dirty="0"/>
              <a:t>Contextos de Aplicação do RDM</a:t>
            </a:r>
          </a:p>
          <a:p>
            <a:pPr marL="914400" lvl="1" indent="-514350">
              <a:buFont typeface="+mj-lt"/>
              <a:buAutoNum type="arabicPeriod"/>
            </a:pPr>
            <a:r>
              <a:rPr lang="pt-BR" sz="1400" dirty="0"/>
              <a:t>RDM – Robust Decision Making</a:t>
            </a:r>
          </a:p>
          <a:p>
            <a:pPr marL="1314450" lvl="2" indent="-514350">
              <a:buFont typeface="+mj-lt"/>
              <a:buAutoNum type="arabicPeriod"/>
            </a:pPr>
            <a:r>
              <a:rPr lang="pt-BR" sz="1100" dirty="0"/>
              <a:t>Elementos Analíticos</a:t>
            </a:r>
          </a:p>
          <a:p>
            <a:pPr marL="1314450" lvl="2" indent="-514350">
              <a:buFont typeface="+mj-lt"/>
              <a:buAutoNum type="arabicPeriod"/>
            </a:pPr>
            <a:r>
              <a:rPr lang="pt-BR" sz="1100" dirty="0"/>
              <a:t>Modelagem e Análise Exploratória</a:t>
            </a:r>
          </a:p>
          <a:p>
            <a:pPr marL="1314450" lvl="2" indent="-514350">
              <a:buFont typeface="+mj-lt"/>
              <a:buAutoNum type="arabicPeriod"/>
            </a:pPr>
            <a:r>
              <a:rPr lang="pt-BR" sz="1100" dirty="0"/>
              <a:t>Visão Geral das Etapas do RDM</a:t>
            </a:r>
          </a:p>
          <a:p>
            <a:pPr marL="1314450" lvl="2" indent="-514350">
              <a:buFont typeface="+mj-lt"/>
              <a:buAutoNum type="arabicPeriod"/>
            </a:pPr>
            <a:r>
              <a:rPr lang="pt-BR" sz="1200" dirty="0"/>
              <a:t>Estruturação da Decisão</a:t>
            </a:r>
          </a:p>
          <a:p>
            <a:pPr marL="1314450" lvl="2" indent="-514350">
              <a:buFont typeface="+mj-lt"/>
              <a:buAutoNum type="arabicPeriod"/>
            </a:pPr>
            <a:r>
              <a:rPr lang="pt-BR" sz="1200" dirty="0"/>
              <a:t>Geração de Casos</a:t>
            </a:r>
          </a:p>
          <a:p>
            <a:pPr marL="1314450" lvl="2" indent="-514350">
              <a:buFont typeface="+mj-lt"/>
              <a:buAutoNum type="arabicPeriod"/>
            </a:pPr>
            <a:r>
              <a:rPr lang="pt-BR" sz="1200" dirty="0"/>
              <a:t>Descoberta de Cenários para Análise de Vulnerabilidades</a:t>
            </a:r>
          </a:p>
          <a:p>
            <a:pPr marL="1314450" lvl="2" indent="-514350">
              <a:buFont typeface="+mj-lt"/>
              <a:buAutoNum type="arabicPeriod"/>
            </a:pPr>
            <a:r>
              <a:rPr lang="pt-BR" sz="1200" dirty="0"/>
              <a:t>Análise de Tradeoffs</a:t>
            </a:r>
          </a:p>
          <a:p>
            <a:pPr marL="1314450" lvl="2" indent="-514350">
              <a:buFont typeface="+mj-lt"/>
              <a:buAutoNum type="arabicPeriod"/>
            </a:pPr>
            <a:r>
              <a:rPr lang="pt-BR" sz="1100" dirty="0"/>
              <a:t>Quando Usar o RDM</a:t>
            </a:r>
          </a:p>
          <a:p>
            <a:pPr marL="914400" lvl="1" indent="-514350">
              <a:buFont typeface="+mj-lt"/>
              <a:buAutoNum type="arabicPeriod"/>
            </a:pPr>
            <a:r>
              <a:rPr lang="pt-BR" sz="1400" dirty="0"/>
              <a:t>Indústria da Manufatura Aditiva</a:t>
            </a:r>
          </a:p>
          <a:p>
            <a:pPr marL="914400" lvl="1" indent="-514350">
              <a:buFont typeface="+mj-lt"/>
              <a:buAutoNum type="arabicPeriod"/>
            </a:pPr>
            <a:r>
              <a:rPr lang="pt-BR" sz="1400" dirty="0"/>
              <a:t>Modelos para Suporte a decisões estratégicas relacionadas à Difusão de Novos Produtos</a:t>
            </a:r>
          </a:p>
        </p:txBody>
      </p:sp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</p:spPr>
        <p:txBody>
          <a:bodyPr/>
          <a:lstStyle/>
          <a:p>
            <a:r>
              <a:rPr lang="pt-BR" dirty="0"/>
              <a:t>Fundamentação Teórica</a:t>
            </a:r>
          </a:p>
        </p:txBody>
      </p:sp>
    </p:spTree>
    <p:extLst>
      <p:ext uri="{BB962C8B-B14F-4D97-AF65-F5344CB8AC3E}">
        <p14:creationId xmlns:p14="http://schemas.microsoft.com/office/powerpoint/2010/main" val="18686612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DA2D58-BF4F-4BB7-9EBB-45CA2F374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2.1 – Avaliação de Decisões Estratégicas e Incerteza Profunda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09A9021-E3B4-4107-BBBE-D6EA7FB00E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1700808"/>
            <a:ext cx="6366396" cy="4107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577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BC7A34D-8A6B-4973-ACC5-15EB71A7D1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2.2 – Abordagens para Avaliação de Decisões sob Incerteza Profunda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6AE381A-82C0-41B5-82B4-4893AE8F17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graphicFrame>
        <p:nvGraphicFramePr>
          <p:cNvPr id="4" name="Tabela 3">
            <a:extLst>
              <a:ext uri="{FF2B5EF4-FFF2-40B4-BE49-F238E27FC236}">
                <a16:creationId xmlns:a16="http://schemas.microsoft.com/office/drawing/2014/main" id="{19C21F04-5D55-466E-A864-F51096220D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5148430"/>
              </p:ext>
            </p:extLst>
          </p:nvPr>
        </p:nvGraphicFramePr>
        <p:xfrm>
          <a:off x="107508" y="1484784"/>
          <a:ext cx="8856981" cy="690523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61277">
                  <a:extLst>
                    <a:ext uri="{9D8B030D-6E8A-4147-A177-3AD203B41FA5}">
                      <a16:colId xmlns:a16="http://schemas.microsoft.com/office/drawing/2014/main" val="3979066839"/>
                    </a:ext>
                  </a:extLst>
                </a:gridCol>
                <a:gridCol w="861963">
                  <a:extLst>
                    <a:ext uri="{9D8B030D-6E8A-4147-A177-3AD203B41FA5}">
                      <a16:colId xmlns:a16="http://schemas.microsoft.com/office/drawing/2014/main" val="3408189186"/>
                    </a:ext>
                  </a:extLst>
                </a:gridCol>
                <a:gridCol w="861963">
                  <a:extLst>
                    <a:ext uri="{9D8B030D-6E8A-4147-A177-3AD203B41FA5}">
                      <a16:colId xmlns:a16="http://schemas.microsoft.com/office/drawing/2014/main" val="3680336536"/>
                    </a:ext>
                  </a:extLst>
                </a:gridCol>
                <a:gridCol w="861963">
                  <a:extLst>
                    <a:ext uri="{9D8B030D-6E8A-4147-A177-3AD203B41FA5}">
                      <a16:colId xmlns:a16="http://schemas.microsoft.com/office/drawing/2014/main" val="2324019174"/>
                    </a:ext>
                  </a:extLst>
                </a:gridCol>
                <a:gridCol w="861963">
                  <a:extLst>
                    <a:ext uri="{9D8B030D-6E8A-4147-A177-3AD203B41FA5}">
                      <a16:colId xmlns:a16="http://schemas.microsoft.com/office/drawing/2014/main" val="2780435698"/>
                    </a:ext>
                  </a:extLst>
                </a:gridCol>
                <a:gridCol w="861963">
                  <a:extLst>
                    <a:ext uri="{9D8B030D-6E8A-4147-A177-3AD203B41FA5}">
                      <a16:colId xmlns:a16="http://schemas.microsoft.com/office/drawing/2014/main" val="2539732487"/>
                    </a:ext>
                  </a:extLst>
                </a:gridCol>
                <a:gridCol w="861963">
                  <a:extLst>
                    <a:ext uri="{9D8B030D-6E8A-4147-A177-3AD203B41FA5}">
                      <a16:colId xmlns:a16="http://schemas.microsoft.com/office/drawing/2014/main" val="2425190891"/>
                    </a:ext>
                  </a:extLst>
                </a:gridCol>
                <a:gridCol w="861963">
                  <a:extLst>
                    <a:ext uri="{9D8B030D-6E8A-4147-A177-3AD203B41FA5}">
                      <a16:colId xmlns:a16="http://schemas.microsoft.com/office/drawing/2014/main" val="2587131256"/>
                    </a:ext>
                  </a:extLst>
                </a:gridCol>
                <a:gridCol w="861963">
                  <a:extLst>
                    <a:ext uri="{9D8B030D-6E8A-4147-A177-3AD203B41FA5}">
                      <a16:colId xmlns:a16="http://schemas.microsoft.com/office/drawing/2014/main" val="1793452195"/>
                    </a:ext>
                  </a:extLst>
                </a:gridCol>
              </a:tblGrid>
              <a:tr h="200011">
                <a:tc>
                  <a:txBody>
                    <a:bodyPr/>
                    <a:lstStyle/>
                    <a:p>
                      <a:pPr algn="l" fontAlgn="ctr"/>
                      <a:r>
                        <a:rPr lang="pt-BR" sz="1050" b="1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Macro-Contexto</a:t>
                      </a:r>
                      <a:endParaRPr lang="pt-BR" sz="1050" b="1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pt-BR" sz="1000" b="1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Avaliação de Decisões Estratégias / Decisões Públicas</a:t>
                      </a:r>
                      <a:endParaRPr lang="pt-BR" sz="1000" b="1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pt-BR" sz="1000" b="1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Suporte à Estratégia Empresarial</a:t>
                      </a:r>
                      <a:endParaRPr lang="pt-BR" sz="1000" b="1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1863576"/>
                  </a:ext>
                </a:extLst>
              </a:tr>
              <a:tr h="438119">
                <a:tc>
                  <a:txBody>
                    <a:bodyPr/>
                    <a:lstStyle/>
                    <a:p>
                      <a:pPr algn="l" fontAlgn="ctr"/>
                      <a:r>
                        <a:rPr lang="pt-BR" sz="1050" b="1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Referência</a:t>
                      </a:r>
                      <a:endParaRPr lang="pt-BR" sz="1050" b="1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1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(LEMPERT; POPPER; BANKES, 2003)</a:t>
                      </a:r>
                      <a:endParaRPr lang="pt-BR" sz="1000" b="1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1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(LEMPERT et al., 2006)</a:t>
                      </a:r>
                      <a:endParaRPr lang="pt-BR" sz="1000" b="1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(HALLEGATTE et al., 2012)</a:t>
                      </a:r>
                      <a:endParaRPr lang="pt-BR" sz="1000" b="1" i="0" u="none" strike="noStrike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(HERMAN et al., 2015)</a:t>
                      </a:r>
                      <a:endParaRPr lang="pt-BR" sz="1000" b="1" i="0" u="none" strike="noStrike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(COURTNEY; KIRKLAND; VIGUERIE, 1997)</a:t>
                      </a:r>
                      <a:endParaRPr lang="pt-BR" sz="1000" b="1" i="0" u="none" strike="noStrike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(DYSON et al., 2007)</a:t>
                      </a:r>
                      <a:endParaRPr lang="pt-BR" sz="1000" b="1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(COURTNEY; LOVALLO; CLARKE, 2013)</a:t>
                      </a:r>
                      <a:endParaRPr lang="pt-BR" sz="1000" b="1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(O’BRIEN, 2011)</a:t>
                      </a:r>
                      <a:endParaRPr lang="pt-BR" sz="1000" b="1" i="0" u="none" strike="noStrike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582534"/>
                  </a:ext>
                </a:extLst>
              </a:tr>
              <a:tr h="580983">
                <a:tc>
                  <a:txBody>
                    <a:bodyPr/>
                    <a:lstStyle/>
                    <a:p>
                      <a:pPr algn="l" fontAlgn="ctr"/>
                      <a:r>
                        <a:rPr lang="pt-BR" sz="1050" b="1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Contexto Delimitado pelo Trabalho</a:t>
                      </a:r>
                      <a:endParaRPr lang="pt-BR" sz="1050" b="1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Long Term Policy Analysis</a:t>
                      </a:r>
                      <a:endParaRPr lang="pt-BR" sz="1000" b="1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Decision Making Under Deep Uncertainty</a:t>
                      </a:r>
                      <a:endParaRPr lang="pt-BR" sz="1000" b="1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Investment Decision Making Under Climate Uncertainty</a:t>
                      </a:r>
                      <a:endParaRPr lang="pt-BR" sz="1000" b="1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Water Systems Planning under Change</a:t>
                      </a:r>
                      <a:endParaRPr lang="pt-BR" sz="1000" b="1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Business Strategy Under Uncertainty</a:t>
                      </a:r>
                      <a:endParaRPr lang="pt-BR" sz="1000" b="1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Strategic Development Process</a:t>
                      </a:r>
                      <a:endParaRPr lang="pt-BR" sz="1000" b="1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Business Strategy Under Uncertainty</a:t>
                      </a:r>
                      <a:endParaRPr lang="pt-BR" sz="1000" b="1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Supporting the Strategy Process**</a:t>
                      </a:r>
                      <a:endParaRPr lang="pt-BR" sz="1000" b="1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1284646"/>
                  </a:ext>
                </a:extLst>
              </a:tr>
              <a:tr h="20001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u="none" strike="noStrike" dirty="0">
                          <a:effectLst/>
                        </a:rPr>
                        <a:t>Scenario Planning</a:t>
                      </a:r>
                      <a:endParaRPr lang="pt-BR" sz="105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x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x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u="none" strike="noStrike">
                          <a:effectLst/>
                        </a:rPr>
                        <a:t> 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u="none" strike="noStrike">
                          <a:effectLst/>
                        </a:rPr>
                        <a:t> 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x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X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x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x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0958240"/>
                  </a:ext>
                </a:extLst>
              </a:tr>
              <a:tr h="20001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u="none" strike="noStrike" dirty="0">
                          <a:effectLst/>
                        </a:rPr>
                        <a:t>Delphi</a:t>
                      </a:r>
                      <a:endParaRPr lang="pt-BR" sz="105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x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u="none" strike="noStrike" dirty="0">
                          <a:effectLst/>
                        </a:rPr>
                        <a:t> 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u="none" strike="noStrike">
                          <a:effectLst/>
                        </a:rPr>
                        <a:t> 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u="none" strike="noStrike">
                          <a:effectLst/>
                        </a:rPr>
                        <a:t> 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u="none" strike="noStrike">
                          <a:effectLst/>
                        </a:rPr>
                        <a:t> 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 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x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x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8873529"/>
                  </a:ext>
                </a:extLst>
              </a:tr>
              <a:tr h="20001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u="none" strike="noStrike" dirty="0">
                          <a:effectLst/>
                        </a:rPr>
                        <a:t>Foresight</a:t>
                      </a:r>
                      <a:endParaRPr lang="pt-BR" sz="105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x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u="none" strike="noStrike" dirty="0">
                          <a:effectLst/>
                        </a:rPr>
                        <a:t> 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u="none" strike="noStrike">
                          <a:effectLst/>
                        </a:rPr>
                        <a:t> 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u="none" strike="noStrike">
                          <a:effectLst/>
                        </a:rPr>
                        <a:t> 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u="none" strike="noStrike">
                          <a:effectLst/>
                        </a:rPr>
                        <a:t> 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 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u="none" strike="noStrike">
                          <a:effectLst/>
                        </a:rPr>
                        <a:t> 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u="none" strike="noStrike">
                          <a:effectLst/>
                        </a:rPr>
                        <a:t> 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6081940"/>
                  </a:ext>
                </a:extLst>
              </a:tr>
              <a:tr h="20001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u="none" strike="noStrike" dirty="0">
                          <a:effectLst/>
                        </a:rPr>
                        <a:t>Decision Analysis</a:t>
                      </a:r>
                      <a:endParaRPr lang="pt-BR" sz="105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x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x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u="none" strike="noStrike">
                          <a:effectLst/>
                        </a:rPr>
                        <a:t> 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u="none" strike="noStrike">
                          <a:effectLst/>
                        </a:rPr>
                        <a:t> 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x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X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u="none" strike="noStrike">
                          <a:effectLst/>
                        </a:rPr>
                        <a:t> 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x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4076132"/>
                  </a:ext>
                </a:extLst>
              </a:tr>
              <a:tr h="20001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u="none" strike="noStrike" dirty="0">
                          <a:effectLst/>
                        </a:rPr>
                        <a:t>Computer Simulation</a:t>
                      </a:r>
                      <a:endParaRPr lang="pt-BR" sz="105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x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u="none" strike="noStrike" dirty="0">
                          <a:effectLst/>
                        </a:rPr>
                        <a:t> 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u="none" strike="noStrike">
                          <a:effectLst/>
                        </a:rPr>
                        <a:t> 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u="none" strike="noStrike">
                          <a:effectLst/>
                        </a:rPr>
                        <a:t> 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u="none" strike="noStrike">
                          <a:effectLst/>
                        </a:rPr>
                        <a:t> 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 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*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x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2001895"/>
                  </a:ext>
                </a:extLst>
              </a:tr>
              <a:tr h="20001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u="none" strike="noStrike" dirty="0">
                          <a:effectLst/>
                        </a:rPr>
                        <a:t>Robust Decision Making</a:t>
                      </a:r>
                      <a:endParaRPr lang="pt-BR" sz="105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x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x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x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X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u="none" strike="noStrike">
                          <a:effectLst/>
                        </a:rPr>
                        <a:t> 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 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u="none" strike="noStrike">
                          <a:effectLst/>
                        </a:rPr>
                        <a:t> 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u="none" strike="noStrike">
                          <a:effectLst/>
                        </a:rPr>
                        <a:t> 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4806365"/>
                  </a:ext>
                </a:extLst>
              </a:tr>
              <a:tr h="20001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u="none" strike="noStrike" dirty="0">
                          <a:effectLst/>
                        </a:rPr>
                        <a:t>Risk Analysis</a:t>
                      </a:r>
                      <a:endParaRPr lang="pt-BR" sz="105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u="none" strike="noStrike">
                          <a:effectLst/>
                        </a:rPr>
                        <a:t> 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x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u="none" strike="noStrike" dirty="0">
                          <a:effectLst/>
                        </a:rPr>
                        <a:t> 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u="none" strike="noStrike">
                          <a:effectLst/>
                        </a:rPr>
                        <a:t> 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u="none" strike="noStrike">
                          <a:effectLst/>
                        </a:rPr>
                        <a:t> 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X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u="none" strike="noStrike">
                          <a:effectLst/>
                        </a:rPr>
                        <a:t> 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x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5640762"/>
                  </a:ext>
                </a:extLst>
              </a:tr>
              <a:tr h="20001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u="none" strike="noStrike" dirty="0">
                          <a:effectLst/>
                        </a:rPr>
                        <a:t>Info-Gap</a:t>
                      </a:r>
                      <a:endParaRPr lang="pt-BR" sz="105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u="none" strike="noStrike">
                          <a:effectLst/>
                        </a:rPr>
                        <a:t> 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u="none" strike="noStrike" dirty="0">
                          <a:effectLst/>
                        </a:rPr>
                        <a:t> 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u="none" strike="noStrike" dirty="0">
                          <a:effectLst/>
                        </a:rPr>
                        <a:t> 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X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u="none" strike="noStrike">
                          <a:effectLst/>
                        </a:rPr>
                        <a:t> 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 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u="none" strike="noStrike">
                          <a:effectLst/>
                        </a:rPr>
                        <a:t> 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u="none" strike="noStrike">
                          <a:effectLst/>
                        </a:rPr>
                        <a:t> 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2817754"/>
                  </a:ext>
                </a:extLst>
              </a:tr>
              <a:tr h="20001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u="none" strike="noStrike" dirty="0">
                          <a:effectLst/>
                        </a:rPr>
                        <a:t>Cost Benefit Analysis (CBA)</a:t>
                      </a:r>
                      <a:endParaRPr lang="pt-BR" sz="105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u="none" strike="noStrike">
                          <a:effectLst/>
                        </a:rPr>
                        <a:t> 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u="none" strike="noStrike" dirty="0">
                          <a:effectLst/>
                        </a:rPr>
                        <a:t> 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x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u="none" strike="noStrike">
                          <a:effectLst/>
                        </a:rPr>
                        <a:t> 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u="none" strike="noStrike">
                          <a:effectLst/>
                        </a:rPr>
                        <a:t> 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 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u="none" strike="noStrike">
                          <a:effectLst/>
                        </a:rPr>
                        <a:t> 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x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4882559"/>
                  </a:ext>
                </a:extLst>
              </a:tr>
              <a:tr h="20001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u="none" strike="noStrike" dirty="0">
                          <a:effectLst/>
                        </a:rPr>
                        <a:t>CBA Under Uncertainty</a:t>
                      </a:r>
                      <a:endParaRPr lang="pt-BR" sz="105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u="none" strike="noStrike">
                          <a:effectLst/>
                        </a:rPr>
                        <a:t> 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u="none" strike="noStrike">
                          <a:effectLst/>
                        </a:rPr>
                        <a:t> 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x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u="none" strike="noStrike">
                          <a:effectLst/>
                        </a:rPr>
                        <a:t> 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u="none" strike="noStrike">
                          <a:effectLst/>
                        </a:rPr>
                        <a:t> 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 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u="none" strike="noStrike">
                          <a:effectLst/>
                        </a:rPr>
                        <a:t> 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x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8847038"/>
                  </a:ext>
                </a:extLst>
              </a:tr>
              <a:tr h="20001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u="none" strike="noStrike" dirty="0">
                          <a:effectLst/>
                        </a:rPr>
                        <a:t>Real Options</a:t>
                      </a:r>
                      <a:endParaRPr lang="pt-BR" sz="105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u="none" strike="noStrike">
                          <a:effectLst/>
                        </a:rPr>
                        <a:t> 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u="none" strike="noStrike">
                          <a:effectLst/>
                        </a:rPr>
                        <a:t> 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x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u="none" strike="noStrike">
                          <a:effectLst/>
                        </a:rPr>
                        <a:t> 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x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x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x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x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0586439"/>
                  </a:ext>
                </a:extLst>
              </a:tr>
              <a:tr h="3333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u="none" strike="noStrike" dirty="0">
                          <a:effectLst/>
                        </a:rPr>
                        <a:t>Climate Informed Decision Analysis</a:t>
                      </a:r>
                      <a:endParaRPr lang="pt-BR" sz="105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u="none" strike="noStrike">
                          <a:effectLst/>
                        </a:rPr>
                        <a:t> 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u="none" strike="noStrike">
                          <a:effectLst/>
                        </a:rPr>
                        <a:t> 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x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u="none" strike="noStrike" dirty="0">
                          <a:effectLst/>
                        </a:rPr>
                        <a:t> 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u="none" strike="noStrike">
                          <a:effectLst/>
                        </a:rPr>
                        <a:t> 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 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u="none" strike="noStrike">
                          <a:effectLst/>
                        </a:rPr>
                        <a:t> 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u="none" strike="noStrike" dirty="0">
                          <a:effectLst/>
                        </a:rPr>
                        <a:t> 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9815441"/>
                  </a:ext>
                </a:extLst>
              </a:tr>
              <a:tr h="20001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u="none" strike="noStrike" dirty="0">
                          <a:effectLst/>
                        </a:rPr>
                        <a:t>MORDM</a:t>
                      </a:r>
                      <a:endParaRPr lang="pt-BR" sz="105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u="none" strike="noStrike">
                          <a:effectLst/>
                        </a:rPr>
                        <a:t> 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u="none" strike="noStrike">
                          <a:effectLst/>
                        </a:rPr>
                        <a:t> 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u="none" strike="noStrike" dirty="0">
                          <a:effectLst/>
                        </a:rPr>
                        <a:t> 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X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u="none" strike="noStrike">
                          <a:effectLst/>
                        </a:rPr>
                        <a:t> 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 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u="none" strike="noStrike" dirty="0">
                          <a:effectLst/>
                        </a:rPr>
                        <a:t> 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u="none" strike="noStrike">
                          <a:effectLst/>
                        </a:rPr>
                        <a:t> 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7639403"/>
                  </a:ext>
                </a:extLst>
              </a:tr>
              <a:tr h="20001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u="none" strike="noStrike" dirty="0">
                          <a:effectLst/>
                        </a:rPr>
                        <a:t>Decision Scaling</a:t>
                      </a:r>
                      <a:endParaRPr lang="pt-BR" sz="105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u="none" strike="noStrike">
                          <a:effectLst/>
                        </a:rPr>
                        <a:t> 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u="none" strike="noStrike">
                          <a:effectLst/>
                        </a:rPr>
                        <a:t> 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u="none" strike="noStrike" dirty="0">
                          <a:effectLst/>
                        </a:rPr>
                        <a:t> 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X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u="none" strike="noStrike">
                          <a:effectLst/>
                        </a:rPr>
                        <a:t> 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 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u="none" strike="noStrike">
                          <a:effectLst/>
                        </a:rPr>
                        <a:t> 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u="none" strike="noStrike">
                          <a:effectLst/>
                        </a:rPr>
                        <a:t> 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3217601"/>
                  </a:ext>
                </a:extLst>
              </a:tr>
              <a:tr h="20001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u="none" strike="noStrike">
                          <a:effectLst/>
                        </a:rPr>
                        <a:t>Robust Optimization</a:t>
                      </a:r>
                      <a:endParaRPr lang="pt-BR" sz="105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u="none" strike="noStrike">
                          <a:effectLst/>
                        </a:rPr>
                        <a:t> 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u="none" strike="noStrike">
                          <a:effectLst/>
                        </a:rPr>
                        <a:t> 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u="none" strike="noStrike" dirty="0">
                          <a:effectLst/>
                        </a:rPr>
                        <a:t> 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X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u="none" strike="noStrike">
                          <a:effectLst/>
                        </a:rPr>
                        <a:t> 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 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u="none" strike="noStrike">
                          <a:effectLst/>
                        </a:rPr>
                        <a:t> 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*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1816948"/>
                  </a:ext>
                </a:extLst>
              </a:tr>
              <a:tr h="20001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u="none" strike="noStrike" dirty="0">
                          <a:effectLst/>
                        </a:rPr>
                        <a:t>"Traditional Strategy Toolkit"</a:t>
                      </a:r>
                      <a:endParaRPr lang="pt-BR" sz="105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u="none" strike="noStrike">
                          <a:effectLst/>
                        </a:rPr>
                        <a:t> 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u="none" strike="noStrike">
                          <a:effectLst/>
                        </a:rPr>
                        <a:t> 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u="none" strike="noStrike">
                          <a:effectLst/>
                        </a:rPr>
                        <a:t> 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u="none" strike="noStrike" dirty="0">
                          <a:effectLst/>
                        </a:rPr>
                        <a:t> 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u="none" strike="noStrike">
                          <a:effectLst/>
                        </a:rPr>
                        <a:t> 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 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u="none" strike="noStrike">
                          <a:effectLst/>
                        </a:rPr>
                        <a:t> 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*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2349269"/>
                  </a:ext>
                </a:extLst>
              </a:tr>
              <a:tr h="20001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u="none" strike="noStrike" dirty="0">
                          <a:effectLst/>
                        </a:rPr>
                        <a:t>Game Theory</a:t>
                      </a:r>
                      <a:endParaRPr lang="pt-BR" sz="105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u="none" strike="noStrike">
                          <a:effectLst/>
                        </a:rPr>
                        <a:t> 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u="none" strike="noStrike">
                          <a:effectLst/>
                        </a:rPr>
                        <a:t> 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u="none" strike="noStrike" dirty="0">
                          <a:effectLst/>
                        </a:rPr>
                        <a:t> 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u="none" strike="noStrike" dirty="0">
                          <a:effectLst/>
                        </a:rPr>
                        <a:t> 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x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 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u="none" strike="noStrike">
                          <a:effectLst/>
                        </a:rPr>
                        <a:t> 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x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1656932"/>
                  </a:ext>
                </a:extLst>
              </a:tr>
              <a:tr h="20001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u="none" strike="noStrike" dirty="0">
                          <a:effectLst/>
                        </a:rPr>
                        <a:t>Technology Forecasting</a:t>
                      </a:r>
                      <a:endParaRPr lang="pt-BR" sz="105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u="none" strike="noStrike">
                          <a:effectLst/>
                        </a:rPr>
                        <a:t> 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u="none" strike="noStrike">
                          <a:effectLst/>
                        </a:rPr>
                        <a:t> 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u="none" strike="noStrike" dirty="0">
                          <a:effectLst/>
                        </a:rPr>
                        <a:t> 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u="none" strike="noStrike" dirty="0">
                          <a:effectLst/>
                        </a:rPr>
                        <a:t> 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x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 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u="none" strike="noStrike" dirty="0">
                          <a:effectLst/>
                        </a:rPr>
                        <a:t> 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u="none" strike="noStrike">
                          <a:effectLst/>
                        </a:rPr>
                        <a:t> 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157156"/>
                  </a:ext>
                </a:extLst>
              </a:tr>
              <a:tr h="20001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u="none" strike="noStrike" dirty="0">
                          <a:effectLst/>
                        </a:rPr>
                        <a:t>System Dynamics Modeling</a:t>
                      </a:r>
                      <a:endParaRPr lang="pt-BR" sz="105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u="none" strike="noStrike">
                          <a:effectLst/>
                        </a:rPr>
                        <a:t> 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u="none" strike="noStrike">
                          <a:effectLst/>
                        </a:rPr>
                        <a:t> 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u="none" strike="noStrike">
                          <a:effectLst/>
                        </a:rPr>
                        <a:t> 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u="none" strike="noStrike" dirty="0">
                          <a:effectLst/>
                        </a:rPr>
                        <a:t> 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x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x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u="none" strike="noStrike" dirty="0">
                          <a:effectLst/>
                        </a:rPr>
                        <a:t> 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x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1119977"/>
                  </a:ext>
                </a:extLst>
              </a:tr>
              <a:tr h="20001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u="none" strike="noStrike" dirty="0">
                          <a:effectLst/>
                        </a:rPr>
                        <a:t>Agent-Based Modeling</a:t>
                      </a:r>
                      <a:endParaRPr lang="pt-BR" sz="105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u="none" strike="noStrike">
                          <a:effectLst/>
                        </a:rPr>
                        <a:t> 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u="none" strike="noStrike">
                          <a:effectLst/>
                        </a:rPr>
                        <a:t> 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u="none" strike="noStrike">
                          <a:effectLst/>
                        </a:rPr>
                        <a:t> 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u="none" strike="noStrike" dirty="0">
                          <a:effectLst/>
                        </a:rPr>
                        <a:t> 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x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x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u="none" strike="noStrike" dirty="0">
                          <a:effectLst/>
                        </a:rPr>
                        <a:t> 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x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906139"/>
                  </a:ext>
                </a:extLst>
              </a:tr>
              <a:tr h="20001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u="none" strike="noStrike" dirty="0">
                          <a:effectLst/>
                        </a:rPr>
                        <a:t>Latent-demand Research</a:t>
                      </a:r>
                      <a:endParaRPr lang="pt-BR" sz="105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u="none" strike="noStrike">
                          <a:effectLst/>
                        </a:rPr>
                        <a:t> 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u="none" strike="noStrike">
                          <a:effectLst/>
                        </a:rPr>
                        <a:t> 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u="none" strike="noStrike">
                          <a:effectLst/>
                        </a:rPr>
                        <a:t> 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u="none" strike="noStrike" dirty="0">
                          <a:effectLst/>
                        </a:rPr>
                        <a:t> 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x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 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u="none" strike="noStrike" dirty="0">
                          <a:effectLst/>
                        </a:rPr>
                        <a:t> 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u="none" strike="noStrike">
                          <a:effectLst/>
                        </a:rPr>
                        <a:t> 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8251896"/>
                  </a:ext>
                </a:extLst>
              </a:tr>
              <a:tr h="20001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u="none" strike="noStrike" dirty="0">
                          <a:effectLst/>
                        </a:rPr>
                        <a:t>Conventional Capital-Budgeting</a:t>
                      </a:r>
                      <a:endParaRPr lang="pt-BR" sz="105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u="none" strike="noStrike">
                          <a:effectLst/>
                        </a:rPr>
                        <a:t> 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u="none" strike="noStrike">
                          <a:effectLst/>
                        </a:rPr>
                        <a:t> 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u="none" strike="noStrike">
                          <a:effectLst/>
                        </a:rPr>
                        <a:t> 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u="none" strike="noStrike" dirty="0">
                          <a:effectLst/>
                        </a:rPr>
                        <a:t> 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u="none" strike="noStrike">
                          <a:effectLst/>
                        </a:rPr>
                        <a:t> 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*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x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*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0497062"/>
                  </a:ext>
                </a:extLst>
              </a:tr>
              <a:tr h="20001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u="none" strike="noStrike" dirty="0">
                          <a:effectLst/>
                        </a:rPr>
                        <a:t>Monte Carlo Methods</a:t>
                      </a:r>
                      <a:endParaRPr lang="pt-BR" sz="105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u="none" strike="noStrike">
                          <a:effectLst/>
                        </a:rPr>
                        <a:t> 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u="none" strike="noStrike">
                          <a:effectLst/>
                        </a:rPr>
                        <a:t> 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u="none" strike="noStrike">
                          <a:effectLst/>
                        </a:rPr>
                        <a:t> 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u="none" strike="noStrike" dirty="0">
                          <a:effectLst/>
                        </a:rPr>
                        <a:t> 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u="none" strike="noStrike">
                          <a:effectLst/>
                        </a:rPr>
                        <a:t> 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 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x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*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7074869"/>
                  </a:ext>
                </a:extLst>
              </a:tr>
              <a:tr h="20001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u="none" strike="noStrike" dirty="0">
                          <a:effectLst/>
                        </a:rPr>
                        <a:t>Case-based Decision Analysis</a:t>
                      </a:r>
                      <a:endParaRPr lang="pt-BR" sz="105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u="none" strike="noStrike">
                          <a:effectLst/>
                        </a:rPr>
                        <a:t> 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u="none" strike="noStrike">
                          <a:effectLst/>
                        </a:rPr>
                        <a:t> 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u="none" strike="noStrike">
                          <a:effectLst/>
                        </a:rPr>
                        <a:t> 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u="none" strike="noStrike" dirty="0">
                          <a:effectLst/>
                        </a:rPr>
                        <a:t> 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x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 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x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u="none" strike="noStrike" dirty="0">
                          <a:effectLst/>
                        </a:rPr>
                        <a:t> 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3373188"/>
                  </a:ext>
                </a:extLst>
              </a:tr>
              <a:tr h="20001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u="none" strike="noStrike" dirty="0">
                          <a:effectLst/>
                        </a:rPr>
                        <a:t>Prediction Markets</a:t>
                      </a:r>
                      <a:endParaRPr lang="pt-BR" sz="105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u="none" strike="noStrike">
                          <a:effectLst/>
                        </a:rPr>
                        <a:t> 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u="none" strike="noStrike">
                          <a:effectLst/>
                        </a:rPr>
                        <a:t> 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u="none" strike="noStrike">
                          <a:effectLst/>
                        </a:rPr>
                        <a:t> 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u="none" strike="noStrike" dirty="0">
                          <a:effectLst/>
                        </a:rPr>
                        <a:t> 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u="none" strike="noStrike">
                          <a:effectLst/>
                        </a:rPr>
                        <a:t> 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 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x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u="none" strike="noStrike" dirty="0">
                          <a:effectLst/>
                        </a:rPr>
                        <a:t> 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0134396"/>
                  </a:ext>
                </a:extLst>
              </a:tr>
              <a:tr h="20001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u="none" strike="noStrike" dirty="0">
                          <a:effectLst/>
                        </a:rPr>
                        <a:t>Incentivized Estimate Approaches</a:t>
                      </a:r>
                      <a:endParaRPr lang="pt-BR" sz="105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u="none" strike="noStrike">
                          <a:effectLst/>
                        </a:rPr>
                        <a:t> 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u="none" strike="noStrike">
                          <a:effectLst/>
                        </a:rPr>
                        <a:t> 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u="none" strike="noStrike">
                          <a:effectLst/>
                        </a:rPr>
                        <a:t> 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u="none" strike="noStrike" dirty="0">
                          <a:effectLst/>
                        </a:rPr>
                        <a:t> 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u="none" strike="noStrike">
                          <a:effectLst/>
                        </a:rPr>
                        <a:t> 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 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x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u="none" strike="noStrike" dirty="0">
                          <a:effectLst/>
                        </a:rPr>
                        <a:t> 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7587975"/>
                  </a:ext>
                </a:extLst>
              </a:tr>
            </a:tbl>
          </a:graphicData>
        </a:graphic>
      </p:graphicFrame>
      <p:sp>
        <p:nvSpPr>
          <p:cNvPr id="5" name="Retângulo 4">
            <a:extLst>
              <a:ext uri="{FF2B5EF4-FFF2-40B4-BE49-F238E27FC236}">
                <a16:creationId xmlns:a16="http://schemas.microsoft.com/office/drawing/2014/main" id="{B4AC4338-4607-4C2F-BF31-D693AF1B693D}"/>
              </a:ext>
            </a:extLst>
          </p:cNvPr>
          <p:cNvSpPr/>
          <p:nvPr/>
        </p:nvSpPr>
        <p:spPr>
          <a:xfrm>
            <a:off x="0" y="4005075"/>
            <a:ext cx="9036496" cy="288032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6B95DEB0-2988-4923-A919-647B08553D0F}"/>
              </a:ext>
            </a:extLst>
          </p:cNvPr>
          <p:cNvSpPr/>
          <p:nvPr/>
        </p:nvSpPr>
        <p:spPr>
          <a:xfrm>
            <a:off x="0" y="4437123"/>
            <a:ext cx="9036496" cy="261847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8B8B8FD6-62F0-4522-B0C7-5910512AAD4C}"/>
              </a:ext>
            </a:extLst>
          </p:cNvPr>
          <p:cNvSpPr/>
          <p:nvPr/>
        </p:nvSpPr>
        <p:spPr>
          <a:xfrm>
            <a:off x="0" y="5589251"/>
            <a:ext cx="9036496" cy="432048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72535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3600" dirty="0"/>
              <a:t>2.2 – Abordagens para Avaliação de Decisões sob Incerteza Profunda</a:t>
            </a:r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980" y="1913548"/>
            <a:ext cx="7667889" cy="4957018"/>
          </a:xfrm>
        </p:spPr>
      </p:pic>
      <p:sp>
        <p:nvSpPr>
          <p:cNvPr id="5" name="Elipse 4"/>
          <p:cNvSpPr/>
          <p:nvPr/>
        </p:nvSpPr>
        <p:spPr>
          <a:xfrm rot="20446714">
            <a:off x="4913281" y="1896492"/>
            <a:ext cx="2391754" cy="1332284"/>
          </a:xfrm>
          <a:prstGeom prst="ellipse">
            <a:avLst/>
          </a:prstGeom>
          <a:noFill/>
          <a:ln>
            <a:solidFill>
              <a:schemeClr val="accent5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Elipse 5"/>
          <p:cNvSpPr/>
          <p:nvPr/>
        </p:nvSpPr>
        <p:spPr>
          <a:xfrm>
            <a:off x="3707904" y="3343716"/>
            <a:ext cx="2265937" cy="1257658"/>
          </a:xfrm>
          <a:prstGeom prst="ellipse">
            <a:avLst/>
          </a:prstGeom>
          <a:noFill/>
          <a:ln>
            <a:solidFill>
              <a:schemeClr val="accent3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Elipse 6"/>
          <p:cNvSpPr/>
          <p:nvPr/>
        </p:nvSpPr>
        <p:spPr>
          <a:xfrm rot="19125687">
            <a:off x="1983153" y="2671221"/>
            <a:ext cx="2265937" cy="1257658"/>
          </a:xfrm>
          <a:prstGeom prst="ellipse">
            <a:avLst/>
          </a:prstGeom>
          <a:noFill/>
          <a:ln>
            <a:solidFill>
              <a:schemeClr val="accent4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Elipse 7"/>
          <p:cNvSpPr/>
          <p:nvPr/>
        </p:nvSpPr>
        <p:spPr>
          <a:xfrm rot="19125687">
            <a:off x="4490572" y="4783739"/>
            <a:ext cx="1362021" cy="963891"/>
          </a:xfrm>
          <a:prstGeom prst="ellipse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Elipse 8"/>
          <p:cNvSpPr/>
          <p:nvPr/>
        </p:nvSpPr>
        <p:spPr>
          <a:xfrm rot="20255066">
            <a:off x="6033055" y="3478661"/>
            <a:ext cx="1182023" cy="646454"/>
          </a:xfrm>
          <a:prstGeom prst="ellipse">
            <a:avLst/>
          </a:prstGeom>
          <a:noFill/>
          <a:ln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Balão de Fala: Retângulo 9"/>
          <p:cNvSpPr/>
          <p:nvPr/>
        </p:nvSpPr>
        <p:spPr>
          <a:xfrm>
            <a:off x="734762" y="2308688"/>
            <a:ext cx="1532982" cy="792088"/>
          </a:xfrm>
          <a:prstGeom prst="wedgeRectCallout">
            <a:avLst>
              <a:gd name="adj1" fmla="val 44003"/>
              <a:gd name="adj2" fmla="val 85263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latin typeface="Arial" panose="020B0604020202020204" pitchFamily="34" charset="0"/>
                <a:cs typeface="Arial" panose="020B0604020202020204" pitchFamily="34" charset="0"/>
              </a:rPr>
              <a:t>Reed - Cornell - MORDM</a:t>
            </a:r>
          </a:p>
        </p:txBody>
      </p:sp>
      <p:sp>
        <p:nvSpPr>
          <p:cNvPr id="11" name="Balão de Fala: Retângulo 10"/>
          <p:cNvSpPr/>
          <p:nvPr/>
        </p:nvSpPr>
        <p:spPr>
          <a:xfrm>
            <a:off x="6189386" y="5265684"/>
            <a:ext cx="1532982" cy="792088"/>
          </a:xfrm>
          <a:prstGeom prst="wedgeRectCallout">
            <a:avLst>
              <a:gd name="adj1" fmla="val -79494"/>
              <a:gd name="adj2" fmla="val -160253"/>
            </a:avLst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latin typeface="Arial" panose="020B0604020202020204" pitchFamily="34" charset="0"/>
                <a:cs typeface="Arial" panose="020B0604020202020204" pitchFamily="34" charset="0"/>
              </a:rPr>
              <a:t>Lempert</a:t>
            </a:r>
            <a:r>
              <a:rPr lang="pt-BR" sz="1400" dirty="0">
                <a:latin typeface="Arial" panose="020B0604020202020204" pitchFamily="34" charset="0"/>
                <a:cs typeface="Arial" panose="020B0604020202020204" pitchFamily="34" charset="0"/>
              </a:rPr>
              <a:t> -RAND - RDM</a:t>
            </a:r>
          </a:p>
        </p:txBody>
      </p:sp>
      <p:sp>
        <p:nvSpPr>
          <p:cNvPr id="12" name="Balão de Fala: Retângulo 11"/>
          <p:cNvSpPr/>
          <p:nvPr/>
        </p:nvSpPr>
        <p:spPr>
          <a:xfrm>
            <a:off x="3181920" y="1429609"/>
            <a:ext cx="1686280" cy="792088"/>
          </a:xfrm>
          <a:prstGeom prst="wedgeRectCallout">
            <a:avLst>
              <a:gd name="adj1" fmla="val 70811"/>
              <a:gd name="adj2" fmla="val 62501"/>
            </a:avLst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latin typeface="Arial" panose="020B0604020202020204" pitchFamily="34" charset="0"/>
                <a:cs typeface="Arial" panose="020B0604020202020204" pitchFamily="34" charset="0"/>
              </a:rPr>
              <a:t>Kwakkel</a:t>
            </a:r>
            <a:r>
              <a:rPr lang="pt-BR" sz="1400" dirty="0">
                <a:latin typeface="Arial" panose="020B0604020202020204" pitchFamily="34" charset="0"/>
                <a:cs typeface="Arial" panose="020B0604020202020204" pitchFamily="34" charset="0"/>
              </a:rPr>
              <a:t> -TUDELFT - DAPP + ESDMA</a:t>
            </a:r>
          </a:p>
        </p:txBody>
      </p:sp>
      <p:sp>
        <p:nvSpPr>
          <p:cNvPr id="13" name="Balão de Fala: Retângulo 12"/>
          <p:cNvSpPr/>
          <p:nvPr/>
        </p:nvSpPr>
        <p:spPr>
          <a:xfrm>
            <a:off x="7457676" y="4127962"/>
            <a:ext cx="1266927" cy="595107"/>
          </a:xfrm>
          <a:prstGeom prst="wedgeRectCallout">
            <a:avLst>
              <a:gd name="adj1" fmla="val -96380"/>
              <a:gd name="adj2" fmla="val -60040"/>
            </a:avLst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latin typeface="Arial" panose="020B0604020202020204" pitchFamily="34" charset="0"/>
                <a:cs typeface="Arial" panose="020B0604020202020204" pitchFamily="34" charset="0"/>
              </a:rPr>
              <a:t>Bankes</a:t>
            </a:r>
            <a:r>
              <a:rPr lang="pt-BR" sz="1400" dirty="0">
                <a:latin typeface="Arial" panose="020B0604020202020204" pitchFamily="34" charset="0"/>
                <a:cs typeface="Arial" panose="020B0604020202020204" pitchFamily="34" charset="0"/>
              </a:rPr>
              <a:t> - EMA</a:t>
            </a:r>
          </a:p>
        </p:txBody>
      </p:sp>
      <p:sp>
        <p:nvSpPr>
          <p:cNvPr id="14" name="Balão de Fala: Retângulo 13"/>
          <p:cNvSpPr/>
          <p:nvPr/>
        </p:nvSpPr>
        <p:spPr>
          <a:xfrm>
            <a:off x="2366805" y="5779459"/>
            <a:ext cx="1380930" cy="595107"/>
          </a:xfrm>
          <a:prstGeom prst="wedgeRectCallout">
            <a:avLst>
              <a:gd name="adj1" fmla="val 107016"/>
              <a:gd name="adj2" fmla="val -88173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latin typeface="Arial" panose="020B0604020202020204" pitchFamily="34" charset="0"/>
                <a:cs typeface="Arial" panose="020B0604020202020204" pitchFamily="34" charset="0"/>
              </a:rPr>
              <a:t>Bem-</a:t>
            </a:r>
            <a:r>
              <a:rPr lang="pt-BR" sz="1400" dirty="0" err="1">
                <a:latin typeface="Arial" panose="020B0604020202020204" pitchFamily="34" charset="0"/>
                <a:cs typeface="Arial" panose="020B0604020202020204" pitchFamily="34" charset="0"/>
              </a:rPr>
              <a:t>Haim</a:t>
            </a:r>
            <a:r>
              <a:rPr lang="pt-BR" sz="1400" dirty="0">
                <a:latin typeface="Arial" panose="020B0604020202020204" pitchFamily="34" charset="0"/>
                <a:cs typeface="Arial" panose="020B0604020202020204" pitchFamily="34" charset="0"/>
              </a:rPr>
              <a:t> - </a:t>
            </a:r>
            <a:r>
              <a:rPr lang="pt-BR" sz="1400" dirty="0" err="1">
                <a:latin typeface="Arial" panose="020B0604020202020204" pitchFamily="34" charset="0"/>
                <a:cs typeface="Arial" panose="020B0604020202020204" pitchFamily="34" charset="0"/>
              </a:rPr>
              <a:t>Infogap</a:t>
            </a:r>
            <a:endParaRPr lang="pt-BR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47239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AB77C7-B257-4036-A0D4-F47669645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Estrutura da Dissertação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03A42FB-DC8E-4289-BDF4-96181168C8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pt-BR" dirty="0"/>
              <a:t>Introdução;</a:t>
            </a:r>
          </a:p>
          <a:p>
            <a:pPr marL="514350" indent="-514350">
              <a:buFont typeface="+mj-lt"/>
              <a:buAutoNum type="arabicPeriod"/>
            </a:pPr>
            <a:r>
              <a:rPr lang="pt-BR" dirty="0"/>
              <a:t>Fundamentação Teórica;</a:t>
            </a:r>
          </a:p>
          <a:p>
            <a:pPr marL="514350" indent="-514350">
              <a:buFont typeface="+mj-lt"/>
              <a:buAutoNum type="arabicPeriod"/>
            </a:pPr>
            <a:r>
              <a:rPr lang="pt-BR" dirty="0"/>
              <a:t>Procedimentos Metodológicos;</a:t>
            </a:r>
          </a:p>
          <a:p>
            <a:pPr marL="514350" indent="-514350">
              <a:buFont typeface="+mj-lt"/>
              <a:buAutoNum type="arabicPeriod"/>
            </a:pPr>
            <a:r>
              <a:rPr lang="pt-BR" dirty="0"/>
              <a:t>Desenvolvimento da Análise RDM;</a:t>
            </a:r>
          </a:p>
          <a:p>
            <a:pPr marL="514350" indent="-514350">
              <a:buFont typeface="+mj-lt"/>
              <a:buAutoNum type="arabicPeriod"/>
            </a:pPr>
            <a:r>
              <a:rPr lang="pt-BR" dirty="0"/>
              <a:t>Análise de Robustez;</a:t>
            </a:r>
          </a:p>
          <a:p>
            <a:pPr marL="514350" indent="-514350">
              <a:buFont typeface="+mj-lt"/>
              <a:buAutoNum type="arabicPeriod"/>
            </a:pPr>
            <a:r>
              <a:rPr lang="pt-BR" dirty="0"/>
              <a:t>Discussões;</a:t>
            </a:r>
          </a:p>
          <a:p>
            <a:pPr marL="514350" indent="-514350">
              <a:buFont typeface="+mj-lt"/>
              <a:buAutoNum type="arabicPeriod"/>
            </a:pPr>
            <a:r>
              <a:rPr lang="pt-BR" dirty="0"/>
              <a:t>Conclusões.</a:t>
            </a:r>
          </a:p>
        </p:txBody>
      </p:sp>
    </p:spTree>
    <p:extLst>
      <p:ext uri="{BB962C8B-B14F-4D97-AF65-F5344CB8AC3E}">
        <p14:creationId xmlns:p14="http://schemas.microsoft.com/office/powerpoint/2010/main" val="24657091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2.3 - RDM - Robust Decision Making</a:t>
            </a:r>
          </a:p>
        </p:txBody>
      </p:sp>
      <p:sp>
        <p:nvSpPr>
          <p:cNvPr id="4" name="Retângulo: Cantos Arredondados 3"/>
          <p:cNvSpPr/>
          <p:nvPr/>
        </p:nvSpPr>
        <p:spPr>
          <a:xfrm>
            <a:off x="3095836" y="1502469"/>
            <a:ext cx="2952328" cy="79208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1. Estruturação da Decisão</a:t>
            </a:r>
          </a:p>
        </p:txBody>
      </p:sp>
      <p:sp>
        <p:nvSpPr>
          <p:cNvPr id="5" name="Retângulo: Cantos Arredondados 4"/>
          <p:cNvSpPr/>
          <p:nvPr/>
        </p:nvSpPr>
        <p:spPr>
          <a:xfrm>
            <a:off x="6048164" y="3014637"/>
            <a:ext cx="2952328" cy="79208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2. Geração de “Casos”</a:t>
            </a:r>
          </a:p>
        </p:txBody>
      </p:sp>
      <p:sp>
        <p:nvSpPr>
          <p:cNvPr id="6" name="Retângulo: Cantos Arredondados 5"/>
          <p:cNvSpPr/>
          <p:nvPr/>
        </p:nvSpPr>
        <p:spPr>
          <a:xfrm>
            <a:off x="3095836" y="3930174"/>
            <a:ext cx="2952328" cy="792088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3. Descoberta de Cenários</a:t>
            </a:r>
          </a:p>
        </p:txBody>
      </p:sp>
      <p:sp>
        <p:nvSpPr>
          <p:cNvPr id="7" name="Retângulo: Cantos Arredondados 6"/>
          <p:cNvSpPr/>
          <p:nvPr/>
        </p:nvSpPr>
        <p:spPr>
          <a:xfrm>
            <a:off x="144340" y="2665942"/>
            <a:ext cx="2952328" cy="792088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4. Análise de </a:t>
            </a:r>
            <a:r>
              <a:rPr lang="pt-BR" sz="1600" dirty="0" err="1">
                <a:latin typeface="Arial" panose="020B0604020202020204" pitchFamily="34" charset="0"/>
                <a:cs typeface="Arial" panose="020B0604020202020204" pitchFamily="34" charset="0"/>
              </a:rPr>
              <a:t>Tradeoffs</a:t>
            </a:r>
            <a:endParaRPr lang="pt-BR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" name="Conector de Seta Reta 8"/>
          <p:cNvCxnSpPr>
            <a:stCxn id="7" idx="0"/>
            <a:endCxn id="4" idx="1"/>
          </p:cNvCxnSpPr>
          <p:nvPr/>
        </p:nvCxnSpPr>
        <p:spPr>
          <a:xfrm flipV="1">
            <a:off x="1620504" y="1898513"/>
            <a:ext cx="1475332" cy="76742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Conector de Seta Reta 9"/>
          <p:cNvCxnSpPr>
            <a:stCxn id="4" idx="3"/>
            <a:endCxn id="5" idx="0"/>
          </p:cNvCxnSpPr>
          <p:nvPr/>
        </p:nvCxnSpPr>
        <p:spPr>
          <a:xfrm>
            <a:off x="6048164" y="1898513"/>
            <a:ext cx="1476164" cy="111612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Conector de Seta Reta 12"/>
          <p:cNvCxnSpPr>
            <a:stCxn id="5" idx="2"/>
            <a:endCxn id="6" idx="3"/>
          </p:cNvCxnSpPr>
          <p:nvPr/>
        </p:nvCxnSpPr>
        <p:spPr>
          <a:xfrm flipH="1">
            <a:off x="6048164" y="3806725"/>
            <a:ext cx="1476164" cy="51949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Conector de Seta Reta 15"/>
          <p:cNvCxnSpPr>
            <a:stCxn id="6" idx="0"/>
            <a:endCxn id="4" idx="2"/>
          </p:cNvCxnSpPr>
          <p:nvPr/>
        </p:nvCxnSpPr>
        <p:spPr>
          <a:xfrm flipV="1">
            <a:off x="4572000" y="2294557"/>
            <a:ext cx="0" cy="163561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Conector de Seta Reta 18"/>
          <p:cNvCxnSpPr>
            <a:stCxn id="6" idx="1"/>
            <a:endCxn id="7" idx="2"/>
          </p:cNvCxnSpPr>
          <p:nvPr/>
        </p:nvCxnSpPr>
        <p:spPr>
          <a:xfrm flipH="1" flipV="1">
            <a:off x="1620504" y="3458030"/>
            <a:ext cx="1475332" cy="86818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Conector de Seta Reta 21"/>
          <p:cNvCxnSpPr/>
          <p:nvPr/>
        </p:nvCxnSpPr>
        <p:spPr>
          <a:xfrm>
            <a:off x="1043608" y="3458030"/>
            <a:ext cx="0" cy="7435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0" name="Retângulo: Cantos Arredondados 29"/>
          <p:cNvSpPr/>
          <p:nvPr/>
        </p:nvSpPr>
        <p:spPr>
          <a:xfrm>
            <a:off x="6732240" y="4534806"/>
            <a:ext cx="1091700" cy="29289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Retângulo: Cantos Arredondados 32"/>
          <p:cNvSpPr/>
          <p:nvPr/>
        </p:nvSpPr>
        <p:spPr>
          <a:xfrm>
            <a:off x="6732240" y="4945723"/>
            <a:ext cx="1091700" cy="29289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Retângulo: Cantos Arredondados 36"/>
          <p:cNvSpPr/>
          <p:nvPr/>
        </p:nvSpPr>
        <p:spPr>
          <a:xfrm>
            <a:off x="6732240" y="5311503"/>
            <a:ext cx="1091700" cy="292895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CaixaDeTexto 39"/>
          <p:cNvSpPr txBox="1"/>
          <p:nvPr/>
        </p:nvSpPr>
        <p:spPr>
          <a:xfrm>
            <a:off x="8028384" y="4534806"/>
            <a:ext cx="9721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dirty="0">
                <a:latin typeface="Arial" panose="020B0604020202020204" pitchFamily="34" charset="0"/>
                <a:cs typeface="Arial" panose="020B0604020202020204" pitchFamily="34" charset="0"/>
              </a:rPr>
              <a:t>Deliberação</a:t>
            </a:r>
          </a:p>
        </p:txBody>
      </p:sp>
      <p:sp>
        <p:nvSpPr>
          <p:cNvPr id="41" name="CaixaDeTexto 40"/>
          <p:cNvSpPr txBox="1"/>
          <p:nvPr/>
        </p:nvSpPr>
        <p:spPr>
          <a:xfrm>
            <a:off x="8028384" y="4917293"/>
            <a:ext cx="9721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dirty="0">
                <a:latin typeface="Arial" panose="020B0604020202020204" pitchFamily="34" charset="0"/>
                <a:cs typeface="Arial" panose="020B0604020202020204" pitchFamily="34" charset="0"/>
              </a:rPr>
              <a:t>Análise</a:t>
            </a:r>
          </a:p>
        </p:txBody>
      </p:sp>
      <p:sp>
        <p:nvSpPr>
          <p:cNvPr id="42" name="CaixaDeTexto 41"/>
          <p:cNvSpPr txBox="1"/>
          <p:nvPr/>
        </p:nvSpPr>
        <p:spPr>
          <a:xfrm>
            <a:off x="8028384" y="5299780"/>
            <a:ext cx="97210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dirty="0">
                <a:latin typeface="Arial" panose="020B0604020202020204" pitchFamily="34" charset="0"/>
                <a:cs typeface="Arial" panose="020B0604020202020204" pitchFamily="34" charset="0"/>
              </a:rPr>
              <a:t>Deliberação com Análise</a:t>
            </a:r>
          </a:p>
        </p:txBody>
      </p:sp>
      <p:sp>
        <p:nvSpPr>
          <p:cNvPr id="43" name="Retângulo 42"/>
          <p:cNvSpPr/>
          <p:nvPr/>
        </p:nvSpPr>
        <p:spPr>
          <a:xfrm>
            <a:off x="107504" y="5485667"/>
            <a:ext cx="642029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04800" indent="-304800"/>
            <a:r>
              <a:rPr lang="en-US" sz="1000" dirty="0"/>
              <a:t>Rand. (2013). Making Good Decisions Without Predictions. </a:t>
            </a:r>
            <a:r>
              <a:rPr lang="en-US" sz="1000" i="1" dirty="0"/>
              <a:t>RAND Corporation Research Highlights</a:t>
            </a:r>
            <a:r>
              <a:rPr lang="en-US" sz="1000" dirty="0"/>
              <a:t>, 1–7. Retrieved from http://www.rand.org/pubs/research_briefs/RB9701/index1.html?utm_campaign=rand_socialflow_twitter&amp;utm_source=rand_socialflow_twitter&amp;utm_medium=socialflow</a:t>
            </a:r>
            <a:endParaRPr lang="en-US" sz="1000" dirty="0">
              <a:effectLst/>
            </a:endParaRPr>
          </a:p>
        </p:txBody>
      </p:sp>
      <p:sp>
        <p:nvSpPr>
          <p:cNvPr id="44" name="CaixaDeTexto 43"/>
          <p:cNvSpPr txBox="1"/>
          <p:nvPr/>
        </p:nvSpPr>
        <p:spPr>
          <a:xfrm>
            <a:off x="457200" y="4225459"/>
            <a:ext cx="13064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Estratégia Robusta</a:t>
            </a:r>
          </a:p>
        </p:txBody>
      </p:sp>
      <p:sp>
        <p:nvSpPr>
          <p:cNvPr id="45" name="CaixaDeTexto 44"/>
          <p:cNvSpPr txBox="1"/>
          <p:nvPr/>
        </p:nvSpPr>
        <p:spPr>
          <a:xfrm>
            <a:off x="3783741" y="2829971"/>
            <a:ext cx="1576517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Novas Opções</a:t>
            </a:r>
          </a:p>
        </p:txBody>
      </p:sp>
      <p:sp>
        <p:nvSpPr>
          <p:cNvPr id="49" name="CaixaDeTexto 48"/>
          <p:cNvSpPr txBox="1"/>
          <p:nvPr/>
        </p:nvSpPr>
        <p:spPr>
          <a:xfrm>
            <a:off x="2519691" y="5009626"/>
            <a:ext cx="4089083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Cenários que </a:t>
            </a:r>
            <a:r>
              <a:rPr lang="pt-BR" sz="1600" i="1" dirty="0">
                <a:latin typeface="Arial" panose="020B0604020202020204" pitchFamily="34" charset="0"/>
                <a:cs typeface="Arial" panose="020B0604020202020204" pitchFamily="34" charset="0"/>
              </a:rPr>
              <a:t>evidenciam</a:t>
            </a: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 vulnerabilidades</a:t>
            </a:r>
          </a:p>
        </p:txBody>
      </p:sp>
      <p:cxnSp>
        <p:nvCxnSpPr>
          <p:cNvPr id="59" name="Conector de Seta Reta 58"/>
          <p:cNvCxnSpPr>
            <a:stCxn id="6" idx="2"/>
            <a:endCxn id="49" idx="0"/>
          </p:cNvCxnSpPr>
          <p:nvPr/>
        </p:nvCxnSpPr>
        <p:spPr>
          <a:xfrm flipH="1">
            <a:off x="4564233" y="4722262"/>
            <a:ext cx="7767" cy="2873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13391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2D82D89-9810-479D-9C18-E5726E6322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2.3.2 – Áreas de Aplicação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1936B06-2211-4E32-9D39-17DC126150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5673338"/>
            <a:ext cx="8229600" cy="4528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1200" dirty="0">
                <a:hlinkClick r:id="rId2"/>
              </a:rPr>
              <a:t>https://www.rand.org/methods/rdmlab.html</a:t>
            </a:r>
            <a:endParaRPr lang="pt-BR" sz="1200" dirty="0"/>
          </a:p>
          <a:p>
            <a:pPr marL="0" indent="0">
              <a:buNone/>
            </a:pPr>
            <a:endParaRPr lang="pt-BR" sz="1200" dirty="0"/>
          </a:p>
        </p:txBody>
      </p:sp>
      <p:pic>
        <p:nvPicPr>
          <p:cNvPr id="5" name="Imagem 4" descr="C:\Users\Pedro\AppData\Local\Microsoft\Windows\INetCacheContent.Word\Evolução das Aplicações RDM.PNG">
            <a:extLst>
              <a:ext uri="{FF2B5EF4-FFF2-40B4-BE49-F238E27FC236}">
                <a16:creationId xmlns:a16="http://schemas.microsoft.com/office/drawing/2014/main" id="{E41831A3-86A4-44F7-A93C-55B0CC40DAEA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588"/>
          <a:stretch/>
        </p:blipFill>
        <p:spPr bwMode="auto">
          <a:xfrm>
            <a:off x="686321" y="1169926"/>
            <a:ext cx="7771358" cy="451814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7990024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2D82D89-9810-479D-9C18-E5726E6322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910023"/>
          </a:xfrm>
        </p:spPr>
        <p:txBody>
          <a:bodyPr/>
          <a:lstStyle/>
          <a:p>
            <a:r>
              <a:rPr lang="pt-BR" dirty="0"/>
              <a:t>2.3.2 – Áreas de Aplicação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1936B06-2211-4E32-9D39-17DC126150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6400" y="5673338"/>
            <a:ext cx="3600400" cy="4528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1200" dirty="0">
                <a:hlinkClick r:id="rId2"/>
              </a:rPr>
              <a:t>https://www.rand.org/methods/rdmlab.html</a:t>
            </a:r>
            <a:endParaRPr lang="pt-BR" sz="1200" dirty="0"/>
          </a:p>
          <a:p>
            <a:pPr marL="0" indent="0">
              <a:buNone/>
            </a:pPr>
            <a:endParaRPr lang="pt-BR" sz="1200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2846A53-8471-456F-AD40-61803F6200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7984" y="1392431"/>
            <a:ext cx="4378950" cy="4073138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06F5B9F0-2DD0-44ED-9634-CAA5E9ACB362}"/>
              </a:ext>
            </a:extLst>
          </p:cNvPr>
          <p:cNvSpPr txBox="1"/>
          <p:nvPr/>
        </p:nvSpPr>
        <p:spPr>
          <a:xfrm>
            <a:off x="611560" y="1268760"/>
            <a:ext cx="3600400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i="1" dirty="0"/>
              <a:t>Ter ou não ter um seguro nacional contra ataques terroristas? </a:t>
            </a:r>
            <a:r>
              <a:rPr lang="pt-BR" sz="1600" dirty="0"/>
              <a:t>(TRIA) (</a:t>
            </a:r>
            <a:r>
              <a:rPr lang="pt-BR" sz="1600" dirty="0" err="1"/>
              <a:t>Dixon</a:t>
            </a:r>
            <a:r>
              <a:rPr lang="pt-BR" sz="1600" dirty="0"/>
              <a:t> 2007);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/>
              <a:t>Que estratégia de expansão da capacidade energética é robusta para Israel? (Popper 2009)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i="1" dirty="0"/>
              <a:t>Como tornar uma cidade do Vietnam Robusta contra enchentes? </a:t>
            </a:r>
            <a:r>
              <a:rPr lang="pt-BR" sz="1600" dirty="0"/>
              <a:t>(Lempert 2013);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/>
              <a:t>Como melhorar a Resiliência da Infraestrutura Africana (Energia e Água) à mudanças climáticas? (</a:t>
            </a:r>
            <a:r>
              <a:rPr lang="pt-BR" sz="1600" dirty="0" err="1"/>
              <a:t>Cervigni</a:t>
            </a:r>
            <a:r>
              <a:rPr lang="pt-BR" sz="1600" dirty="0"/>
              <a:t> 2013);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/>
              <a:t>Em que Tecnologias de Armamento o Exército americano deveria Investir? (Lempert 2016)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/>
              <a:t>Permitir a circulação de carros autônomos é uma estratégia robusta?</a:t>
            </a:r>
            <a:r>
              <a:rPr lang="pt-BR" sz="1200" dirty="0"/>
              <a:t> </a:t>
            </a:r>
            <a:r>
              <a:rPr lang="pt-BR" sz="1600" dirty="0"/>
              <a:t>(</a:t>
            </a:r>
            <a:r>
              <a:rPr lang="pt-BR" sz="1600" dirty="0" err="1"/>
              <a:t>Kalra</a:t>
            </a:r>
            <a:r>
              <a:rPr lang="pt-BR" sz="1600" dirty="0"/>
              <a:t> e Groves 2017)</a:t>
            </a:r>
          </a:p>
        </p:txBody>
      </p:sp>
    </p:spTree>
    <p:extLst>
      <p:ext uri="{BB962C8B-B14F-4D97-AF65-F5344CB8AC3E}">
        <p14:creationId xmlns:p14="http://schemas.microsoft.com/office/powerpoint/2010/main" val="41772314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Retângulo 88"/>
          <p:cNvSpPr/>
          <p:nvPr/>
        </p:nvSpPr>
        <p:spPr>
          <a:xfrm>
            <a:off x="111934" y="5383332"/>
            <a:ext cx="8940917" cy="13778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t"/>
          <a:lstStyle/>
          <a:p>
            <a:pPr algn="ctr"/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Ferramentas</a:t>
            </a:r>
          </a:p>
        </p:txBody>
      </p:sp>
      <p:sp>
        <p:nvSpPr>
          <p:cNvPr id="88" name="Retângulo 87"/>
          <p:cNvSpPr/>
          <p:nvPr/>
        </p:nvSpPr>
        <p:spPr>
          <a:xfrm>
            <a:off x="111934" y="3366484"/>
            <a:ext cx="8940917" cy="192774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t"/>
          <a:lstStyle/>
          <a:p>
            <a:pPr algn="ctr"/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Técnicas</a:t>
            </a:r>
          </a:p>
        </p:txBody>
      </p:sp>
      <p:sp>
        <p:nvSpPr>
          <p:cNvPr id="87" name="Retângulo 86"/>
          <p:cNvSpPr/>
          <p:nvPr/>
        </p:nvSpPr>
        <p:spPr>
          <a:xfrm>
            <a:off x="111934" y="2135064"/>
            <a:ext cx="8940917" cy="11306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t"/>
          <a:lstStyle/>
          <a:p>
            <a:pPr algn="ctr"/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Método - Etapas</a:t>
            </a:r>
          </a:p>
        </p:txBody>
      </p:sp>
      <p:sp>
        <p:nvSpPr>
          <p:cNvPr id="85" name="Retângulo 84"/>
          <p:cNvSpPr/>
          <p:nvPr/>
        </p:nvSpPr>
        <p:spPr>
          <a:xfrm>
            <a:off x="111934" y="855567"/>
            <a:ext cx="8940917" cy="118700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t"/>
          <a:lstStyle/>
          <a:p>
            <a:pPr algn="ctr"/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Princípios</a:t>
            </a:r>
          </a:p>
          <a:p>
            <a:pPr algn="ctr"/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Filosóficos</a:t>
            </a: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194175"/>
            <a:ext cx="8229600" cy="642779"/>
          </a:xfrm>
        </p:spPr>
        <p:txBody>
          <a:bodyPr>
            <a:normAutofit fontScale="90000"/>
          </a:bodyPr>
          <a:lstStyle/>
          <a:p>
            <a:r>
              <a:rPr lang="pt-BR" dirty="0"/>
              <a:t>2.3 - Decompondo o RDM</a:t>
            </a:r>
            <a:endParaRPr lang="pt-BR" sz="2200" b="1" i="1" u="sng" dirty="0"/>
          </a:p>
        </p:txBody>
      </p:sp>
      <p:sp>
        <p:nvSpPr>
          <p:cNvPr id="49" name="Retângulo Arredondado 297"/>
          <p:cNvSpPr/>
          <p:nvPr/>
        </p:nvSpPr>
        <p:spPr>
          <a:xfrm>
            <a:off x="1073889" y="949629"/>
            <a:ext cx="7599290" cy="980981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>
                <a:latin typeface="Arial" panose="020B0604020202020204" pitchFamily="34" charset="0"/>
                <a:cs typeface="Arial" panose="020B0604020202020204" pitchFamily="34" charset="0"/>
              </a:rPr>
              <a:t>Quando é necessário suportar decisões em situações de complexidade e incertezas profundas, uma abordagem quantitativa deve: (i) Incentivar a exploração de grandes conjuntos (centenas a milhões) de cenários – ao invés de consolidar pressupostos; (</a:t>
            </a:r>
            <a:r>
              <a:rPr lang="pt-BR" sz="1200" dirty="0" err="1">
                <a:latin typeface="Arial" panose="020B0604020202020204" pitchFamily="34" charset="0"/>
                <a:cs typeface="Arial" panose="020B0604020202020204" pitchFamily="34" charset="0"/>
              </a:rPr>
              <a:t>ii</a:t>
            </a:r>
            <a:r>
              <a:rPr lang="pt-BR" sz="1200" dirty="0">
                <a:latin typeface="Arial" panose="020B0604020202020204" pitchFamily="34" charset="0"/>
                <a:cs typeface="Arial" panose="020B0604020202020204" pitchFamily="34" charset="0"/>
              </a:rPr>
              <a:t>) procurar por estratégias robustas, não ótimas; (</a:t>
            </a:r>
            <a:r>
              <a:rPr lang="pt-BR" sz="1200" dirty="0" err="1">
                <a:latin typeface="Arial" panose="020B0604020202020204" pitchFamily="34" charset="0"/>
                <a:cs typeface="Arial" panose="020B0604020202020204" pitchFamily="34" charset="0"/>
              </a:rPr>
              <a:t>iii</a:t>
            </a:r>
            <a:r>
              <a:rPr lang="pt-BR" sz="1200" dirty="0">
                <a:latin typeface="Arial" panose="020B0604020202020204" pitchFamily="34" charset="0"/>
                <a:cs typeface="Arial" panose="020B0604020202020204" pitchFamily="34" charset="0"/>
              </a:rPr>
              <a:t>) Procurar atingir robustez com </a:t>
            </a:r>
            <a:r>
              <a:rPr lang="pt-BR" sz="1200" dirty="0" err="1">
                <a:latin typeface="Arial" panose="020B0604020202020204" pitchFamily="34" charset="0"/>
                <a:cs typeface="Arial" panose="020B0604020202020204" pitchFamily="34" charset="0"/>
              </a:rPr>
              <a:t>adaptatividade</a:t>
            </a:r>
            <a:r>
              <a:rPr lang="pt-BR" sz="1200" dirty="0">
                <a:latin typeface="Arial" panose="020B0604020202020204" pitchFamily="34" charset="0"/>
                <a:cs typeface="Arial" panose="020B0604020202020204" pitchFamily="34" charset="0"/>
              </a:rPr>
              <a:t> e (</a:t>
            </a:r>
            <a:r>
              <a:rPr lang="pt-BR" sz="1200" dirty="0" err="1">
                <a:latin typeface="Arial" panose="020B0604020202020204" pitchFamily="34" charset="0"/>
                <a:cs typeface="Arial" panose="020B0604020202020204" pitchFamily="34" charset="0"/>
              </a:rPr>
              <a:t>iv</a:t>
            </a:r>
            <a:r>
              <a:rPr lang="pt-BR" sz="1200" dirty="0">
                <a:latin typeface="Arial" panose="020B0604020202020204" pitchFamily="34" charset="0"/>
                <a:cs typeface="Arial" panose="020B0604020202020204" pitchFamily="34" charset="0"/>
              </a:rPr>
              <a:t>) propiciar a exploração iterativa de diversos futuros plausíveis – sem exigir pressupostos sobre a sua probabilidade de ocorrência.</a:t>
            </a:r>
          </a:p>
        </p:txBody>
      </p:sp>
      <p:cxnSp>
        <p:nvCxnSpPr>
          <p:cNvPr id="54" name="Conector de Seta Reta 53"/>
          <p:cNvCxnSpPr>
            <a:stCxn id="49" idx="2"/>
            <a:endCxn id="90" idx="0"/>
          </p:cNvCxnSpPr>
          <p:nvPr/>
        </p:nvCxnSpPr>
        <p:spPr>
          <a:xfrm flipH="1">
            <a:off x="1460971" y="1930610"/>
            <a:ext cx="3412563" cy="3561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Conector de Seta Reta 54"/>
          <p:cNvCxnSpPr>
            <a:stCxn id="49" idx="2"/>
            <a:endCxn id="91" idx="0"/>
          </p:cNvCxnSpPr>
          <p:nvPr/>
        </p:nvCxnSpPr>
        <p:spPr>
          <a:xfrm flipH="1">
            <a:off x="3552230" y="1930610"/>
            <a:ext cx="1321304" cy="3561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Conector de Seta Reta 55"/>
          <p:cNvCxnSpPr>
            <a:stCxn id="49" idx="2"/>
            <a:endCxn id="93" idx="0"/>
          </p:cNvCxnSpPr>
          <p:nvPr/>
        </p:nvCxnSpPr>
        <p:spPr>
          <a:xfrm>
            <a:off x="4873534" y="1930610"/>
            <a:ext cx="3116702" cy="3561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Conector de Seta Reta 57"/>
          <p:cNvCxnSpPr>
            <a:stCxn id="91" idx="2"/>
            <a:endCxn id="95" idx="0"/>
          </p:cNvCxnSpPr>
          <p:nvPr/>
        </p:nvCxnSpPr>
        <p:spPr>
          <a:xfrm flipH="1">
            <a:off x="2850949" y="3089536"/>
            <a:ext cx="701281" cy="4578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Conector de Seta Reta 60"/>
          <p:cNvCxnSpPr>
            <a:stCxn id="90" idx="2"/>
            <a:endCxn id="94" idx="0"/>
          </p:cNvCxnSpPr>
          <p:nvPr/>
        </p:nvCxnSpPr>
        <p:spPr>
          <a:xfrm flipH="1">
            <a:off x="1459305" y="3089536"/>
            <a:ext cx="1666" cy="4578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Conector de Seta Reta 61"/>
          <p:cNvCxnSpPr>
            <a:stCxn id="92" idx="2"/>
            <a:endCxn id="103" idx="0"/>
          </p:cNvCxnSpPr>
          <p:nvPr/>
        </p:nvCxnSpPr>
        <p:spPr>
          <a:xfrm>
            <a:off x="5653020" y="3089536"/>
            <a:ext cx="1404752" cy="4578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0" name="Conector de Seta Reta 79"/>
          <p:cNvCxnSpPr>
            <a:stCxn id="93" idx="2"/>
            <a:endCxn id="114" idx="0"/>
          </p:cNvCxnSpPr>
          <p:nvPr/>
        </p:nvCxnSpPr>
        <p:spPr>
          <a:xfrm>
            <a:off x="7990236" y="3089536"/>
            <a:ext cx="369565" cy="4578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Conector de Seta Reta 83"/>
          <p:cNvCxnSpPr>
            <a:stCxn id="49" idx="2"/>
            <a:endCxn id="92" idx="0"/>
          </p:cNvCxnSpPr>
          <p:nvPr/>
        </p:nvCxnSpPr>
        <p:spPr>
          <a:xfrm>
            <a:off x="4873534" y="1930610"/>
            <a:ext cx="779486" cy="3561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0" name="Retângulo: Cantos Arredondados 89"/>
          <p:cNvSpPr/>
          <p:nvPr/>
        </p:nvSpPr>
        <p:spPr>
          <a:xfrm>
            <a:off x="752347" y="2286736"/>
            <a:ext cx="1417247" cy="80280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200" dirty="0">
                <a:latin typeface="Arial" panose="020B0604020202020204" pitchFamily="34" charset="0"/>
                <a:cs typeface="Arial" panose="020B0604020202020204" pitchFamily="34" charset="0"/>
              </a:rPr>
              <a:t>1. Estruturação da Decisão</a:t>
            </a:r>
          </a:p>
        </p:txBody>
      </p:sp>
      <p:sp>
        <p:nvSpPr>
          <p:cNvPr id="91" name="Retângulo: Cantos Arredondados 90"/>
          <p:cNvSpPr/>
          <p:nvPr/>
        </p:nvSpPr>
        <p:spPr>
          <a:xfrm>
            <a:off x="2806672" y="2286736"/>
            <a:ext cx="1491116" cy="8028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200" dirty="0">
                <a:latin typeface="Arial" panose="020B0604020202020204" pitchFamily="34" charset="0"/>
                <a:cs typeface="Arial" panose="020B0604020202020204" pitchFamily="34" charset="0"/>
              </a:rPr>
              <a:t>2. Geração de “Casos”</a:t>
            </a:r>
          </a:p>
        </p:txBody>
      </p:sp>
      <p:sp>
        <p:nvSpPr>
          <p:cNvPr id="92" name="Retângulo: Cantos Arredondados 91"/>
          <p:cNvSpPr/>
          <p:nvPr/>
        </p:nvSpPr>
        <p:spPr>
          <a:xfrm>
            <a:off x="4877904" y="2286736"/>
            <a:ext cx="1550231" cy="8028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>
                <a:latin typeface="Arial" panose="020B0604020202020204" pitchFamily="34" charset="0"/>
                <a:cs typeface="Arial" panose="020B0604020202020204" pitchFamily="34" charset="0"/>
              </a:rPr>
              <a:t>3. Descoberta de Cenários</a:t>
            </a:r>
          </a:p>
        </p:txBody>
      </p:sp>
      <p:sp>
        <p:nvSpPr>
          <p:cNvPr id="93" name="Retângulo: Cantos Arredondados 92"/>
          <p:cNvSpPr/>
          <p:nvPr/>
        </p:nvSpPr>
        <p:spPr>
          <a:xfrm>
            <a:off x="7166887" y="2286736"/>
            <a:ext cx="1646697" cy="8028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>
                <a:latin typeface="Arial" panose="020B0604020202020204" pitchFamily="34" charset="0"/>
                <a:cs typeface="Arial" panose="020B0604020202020204" pitchFamily="34" charset="0"/>
              </a:rPr>
              <a:t>4. Análise de </a:t>
            </a:r>
            <a:r>
              <a:rPr lang="pt-BR" sz="1200" dirty="0" err="1">
                <a:latin typeface="Arial" panose="020B0604020202020204" pitchFamily="34" charset="0"/>
                <a:cs typeface="Arial" panose="020B0604020202020204" pitchFamily="34" charset="0"/>
              </a:rPr>
              <a:t>Tradeoffs</a:t>
            </a:r>
            <a:endParaRPr lang="pt-BR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4" name="Retângulo: Cantos Arredondados 93"/>
          <p:cNvSpPr/>
          <p:nvPr/>
        </p:nvSpPr>
        <p:spPr>
          <a:xfrm>
            <a:off x="909633" y="3547358"/>
            <a:ext cx="1099343" cy="15660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>
                <a:latin typeface="Arial" panose="020B0604020202020204" pitchFamily="34" charset="0"/>
                <a:cs typeface="Arial" panose="020B0604020202020204" pitchFamily="34" charset="0"/>
              </a:rPr>
              <a:t>XLRM</a:t>
            </a:r>
          </a:p>
        </p:txBody>
      </p:sp>
      <p:sp>
        <p:nvSpPr>
          <p:cNvPr id="95" name="Retângulo: Cantos Arredondados 94"/>
          <p:cNvSpPr/>
          <p:nvPr/>
        </p:nvSpPr>
        <p:spPr>
          <a:xfrm>
            <a:off x="2142325" y="3547358"/>
            <a:ext cx="1417247" cy="15660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>
                <a:latin typeface="Arial" panose="020B0604020202020204" pitchFamily="34" charset="0"/>
                <a:cs typeface="Arial" panose="020B0604020202020204" pitchFamily="34" charset="0"/>
              </a:rPr>
              <a:t>Modelagem e Simulação Computacional </a:t>
            </a:r>
          </a:p>
        </p:txBody>
      </p:sp>
      <p:sp>
        <p:nvSpPr>
          <p:cNvPr id="96" name="Retângulo: Cantos Arredondados 95"/>
          <p:cNvSpPr/>
          <p:nvPr/>
        </p:nvSpPr>
        <p:spPr>
          <a:xfrm>
            <a:off x="3684139" y="3547358"/>
            <a:ext cx="1242921" cy="15660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>
                <a:latin typeface="Arial" panose="020B0604020202020204" pitchFamily="34" charset="0"/>
                <a:cs typeface="Arial" panose="020B0604020202020204" pitchFamily="34" charset="0"/>
              </a:rPr>
              <a:t>Projeto de Experimentos – </a:t>
            </a:r>
            <a:r>
              <a:rPr lang="pt-BR" sz="1200" i="1" dirty="0" err="1">
                <a:latin typeface="Arial" panose="020B0604020202020204" pitchFamily="34" charset="0"/>
                <a:cs typeface="Arial" panose="020B0604020202020204" pitchFamily="34" charset="0"/>
              </a:rPr>
              <a:t>Latin</a:t>
            </a:r>
            <a:r>
              <a:rPr lang="pt-BR" sz="12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200" i="1" dirty="0" err="1">
                <a:latin typeface="Arial" panose="020B0604020202020204" pitchFamily="34" charset="0"/>
                <a:cs typeface="Arial" panose="020B0604020202020204" pitchFamily="34" charset="0"/>
              </a:rPr>
              <a:t>Hypercube</a:t>
            </a:r>
            <a:endParaRPr lang="pt-BR" sz="12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3" name="Retângulo: Cantos Arredondados 102"/>
          <p:cNvSpPr/>
          <p:nvPr/>
        </p:nvSpPr>
        <p:spPr>
          <a:xfrm>
            <a:off x="6436311" y="3547358"/>
            <a:ext cx="1242921" cy="15660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>
                <a:latin typeface="Arial" panose="020B0604020202020204" pitchFamily="34" charset="0"/>
                <a:cs typeface="Arial" panose="020B0604020202020204" pitchFamily="34" charset="0"/>
              </a:rPr>
              <a:t>Algoritmos de Clusterização / </a:t>
            </a:r>
            <a:r>
              <a:rPr lang="pt-BR" sz="1200" dirty="0" err="1">
                <a:latin typeface="Arial" panose="020B0604020202020204" pitchFamily="34" charset="0"/>
                <a:cs typeface="Arial" panose="020B0604020202020204" pitchFamily="34" charset="0"/>
              </a:rPr>
              <a:t>Feature</a:t>
            </a:r>
            <a:r>
              <a:rPr lang="pt-BR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200" dirty="0" err="1">
                <a:latin typeface="Arial" panose="020B0604020202020204" pitchFamily="34" charset="0"/>
                <a:cs typeface="Arial" panose="020B0604020202020204" pitchFamily="34" charset="0"/>
              </a:rPr>
              <a:t>Scoring</a:t>
            </a:r>
            <a:endParaRPr lang="pt-BR" sz="12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6" name="Conector de Seta Reta 105"/>
          <p:cNvCxnSpPr>
            <a:stCxn id="91" idx="2"/>
            <a:endCxn id="96" idx="0"/>
          </p:cNvCxnSpPr>
          <p:nvPr/>
        </p:nvCxnSpPr>
        <p:spPr>
          <a:xfrm>
            <a:off x="3552230" y="3089536"/>
            <a:ext cx="753370" cy="4578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0" name="Retângulo: Cantos Arredondados 109"/>
          <p:cNvSpPr/>
          <p:nvPr/>
        </p:nvSpPr>
        <p:spPr>
          <a:xfrm>
            <a:off x="3605922" y="5582648"/>
            <a:ext cx="1076187" cy="979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>
                <a:latin typeface="Arial" panose="020B0604020202020204" pitchFamily="34" charset="0"/>
                <a:cs typeface="Arial" panose="020B0604020202020204" pitchFamily="34" charset="0"/>
              </a:rPr>
              <a:t>EMA Workbench, </a:t>
            </a:r>
            <a:r>
              <a:rPr lang="pt-BR" sz="1200" dirty="0" err="1">
                <a:latin typeface="Arial" panose="020B0604020202020204" pitchFamily="34" charset="0"/>
                <a:cs typeface="Arial" panose="020B0604020202020204" pitchFamily="34" charset="0"/>
              </a:rPr>
              <a:t>lhs</a:t>
            </a:r>
            <a:endParaRPr lang="pt-BR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2" name="Retângulo: Cantos Arredondados 111"/>
          <p:cNvSpPr/>
          <p:nvPr/>
        </p:nvSpPr>
        <p:spPr>
          <a:xfrm>
            <a:off x="6122019" y="5582648"/>
            <a:ext cx="1278929" cy="979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 err="1">
                <a:latin typeface="Arial" panose="020B0604020202020204" pitchFamily="34" charset="0"/>
                <a:cs typeface="Arial" panose="020B0604020202020204" pitchFamily="34" charset="0"/>
              </a:rPr>
              <a:t>SdToolkit</a:t>
            </a:r>
            <a:r>
              <a:rPr lang="pt-BR" sz="12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pt-BR" sz="1200" dirty="0" err="1">
                <a:latin typeface="Arial" panose="020B0604020202020204" pitchFamily="34" charset="0"/>
                <a:cs typeface="Arial" panose="020B0604020202020204" pitchFamily="34" charset="0"/>
              </a:rPr>
              <a:t>OpenMORDM</a:t>
            </a:r>
            <a:r>
              <a:rPr lang="pt-BR" sz="12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pt-BR" sz="1200" dirty="0" err="1">
                <a:latin typeface="Arial" panose="020B0604020202020204" pitchFamily="34" charset="0"/>
                <a:cs typeface="Arial" panose="020B0604020202020204" pitchFamily="34" charset="0"/>
              </a:rPr>
              <a:t>prim</a:t>
            </a:r>
            <a:r>
              <a:rPr lang="pt-BR" sz="12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pt-BR" sz="1200" dirty="0" err="1">
                <a:latin typeface="Arial" panose="020B0604020202020204" pitchFamily="34" charset="0"/>
                <a:cs typeface="Arial" panose="020B0604020202020204" pitchFamily="34" charset="0"/>
              </a:rPr>
              <a:t>randomForest</a:t>
            </a:r>
            <a:r>
              <a:rPr lang="pt-BR" sz="12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pt-BR" sz="1200" dirty="0" err="1">
                <a:latin typeface="Arial" panose="020B0604020202020204" pitchFamily="34" charset="0"/>
                <a:cs typeface="Arial" panose="020B0604020202020204" pitchFamily="34" charset="0"/>
              </a:rPr>
              <a:t>Boruta</a:t>
            </a:r>
            <a:endParaRPr lang="pt-BR" sz="12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3" name="Retângulo: Cantos Arredondados 112"/>
          <p:cNvSpPr/>
          <p:nvPr/>
        </p:nvSpPr>
        <p:spPr>
          <a:xfrm>
            <a:off x="7679232" y="5582648"/>
            <a:ext cx="1242921" cy="979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>
                <a:latin typeface="Arial" panose="020B0604020202020204" pitchFamily="34" charset="0"/>
                <a:cs typeface="Arial" panose="020B0604020202020204" pitchFamily="34" charset="0"/>
              </a:rPr>
              <a:t>Tableau, ggplot2</a:t>
            </a:r>
            <a:endParaRPr lang="pt-BR" sz="12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4" name="Retângulo: Cantos Arredondados 113"/>
          <p:cNvSpPr/>
          <p:nvPr/>
        </p:nvSpPr>
        <p:spPr>
          <a:xfrm>
            <a:off x="7840183" y="3547358"/>
            <a:ext cx="1039235" cy="15660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>
                <a:latin typeface="Arial" panose="020B0604020202020204" pitchFamily="34" charset="0"/>
                <a:cs typeface="Arial" panose="020B0604020202020204" pitchFamily="34" charset="0"/>
              </a:rPr>
              <a:t>Teoria de Probabilidade</a:t>
            </a:r>
            <a:endParaRPr lang="pt-BR" sz="12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6" name="Retângulo: Cantos Arredondados 125"/>
          <p:cNvSpPr/>
          <p:nvPr/>
        </p:nvSpPr>
        <p:spPr>
          <a:xfrm>
            <a:off x="892619" y="5582648"/>
            <a:ext cx="1129529" cy="979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>
                <a:latin typeface="Arial" panose="020B0604020202020204" pitchFamily="34" charset="0"/>
                <a:cs typeface="Arial" panose="020B0604020202020204" pitchFamily="34" charset="0"/>
              </a:rPr>
              <a:t>Excel, </a:t>
            </a:r>
            <a:r>
              <a:rPr lang="pt-BR" sz="1200" dirty="0" err="1">
                <a:latin typeface="Arial" panose="020B0604020202020204" pitchFamily="34" charset="0"/>
                <a:cs typeface="Arial" panose="020B0604020202020204" pitchFamily="34" charset="0"/>
              </a:rPr>
              <a:t>Vensim</a:t>
            </a:r>
            <a:r>
              <a:rPr lang="pt-BR" sz="12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pt-BR" sz="1200" dirty="0" err="1">
                <a:latin typeface="Arial" panose="020B0604020202020204" pitchFamily="34" charset="0"/>
                <a:cs typeface="Arial" panose="020B0604020202020204" pitchFamily="34" charset="0"/>
              </a:rPr>
              <a:t>Analytica</a:t>
            </a:r>
            <a:endParaRPr lang="pt-BR" sz="12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pt-BR" sz="12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7" name="Retângulo: Cantos Arredondados 126"/>
          <p:cNvSpPr/>
          <p:nvPr/>
        </p:nvSpPr>
        <p:spPr>
          <a:xfrm>
            <a:off x="2300431" y="5582648"/>
            <a:ext cx="1027208" cy="979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>
                <a:latin typeface="Arial" panose="020B0604020202020204" pitchFamily="34" charset="0"/>
                <a:cs typeface="Arial" panose="020B0604020202020204" pitchFamily="34" charset="0"/>
              </a:rPr>
              <a:t>Python, R</a:t>
            </a:r>
            <a:endParaRPr lang="pt-BR" sz="12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34" name="Conector de Seta Reta 133"/>
          <p:cNvCxnSpPr>
            <a:stCxn id="126" idx="0"/>
            <a:endCxn id="95" idx="2"/>
          </p:cNvCxnSpPr>
          <p:nvPr/>
        </p:nvCxnSpPr>
        <p:spPr>
          <a:xfrm flipV="1">
            <a:off x="1457384" y="5113358"/>
            <a:ext cx="1393565" cy="4692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7" name="Conector de Seta Reta 136"/>
          <p:cNvCxnSpPr>
            <a:stCxn id="127" idx="0"/>
            <a:endCxn id="95" idx="2"/>
          </p:cNvCxnSpPr>
          <p:nvPr/>
        </p:nvCxnSpPr>
        <p:spPr>
          <a:xfrm flipV="1">
            <a:off x="2814035" y="5113358"/>
            <a:ext cx="36914" cy="4692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1" name="Retângulo: Cantos Arredondados 140"/>
          <p:cNvSpPr/>
          <p:nvPr/>
        </p:nvSpPr>
        <p:spPr>
          <a:xfrm>
            <a:off x="4960392" y="5582648"/>
            <a:ext cx="883344" cy="979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 err="1">
                <a:latin typeface="Arial" panose="020B0604020202020204" pitchFamily="34" charset="0"/>
                <a:cs typeface="Arial" panose="020B0604020202020204" pitchFamily="34" charset="0"/>
              </a:rPr>
              <a:t>Git</a:t>
            </a:r>
            <a:endParaRPr lang="pt-BR" sz="12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54" name="Conector de Seta Reta 153"/>
          <p:cNvCxnSpPr>
            <a:stCxn id="110" idx="0"/>
            <a:endCxn id="96" idx="2"/>
          </p:cNvCxnSpPr>
          <p:nvPr/>
        </p:nvCxnSpPr>
        <p:spPr>
          <a:xfrm flipV="1">
            <a:off x="4144016" y="5113358"/>
            <a:ext cx="161584" cy="4692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7" name="Conector de Seta Reta 156"/>
          <p:cNvCxnSpPr>
            <a:stCxn id="141" idx="0"/>
            <a:endCxn id="96" idx="2"/>
          </p:cNvCxnSpPr>
          <p:nvPr/>
        </p:nvCxnSpPr>
        <p:spPr>
          <a:xfrm flipH="1" flipV="1">
            <a:off x="4305600" y="5113358"/>
            <a:ext cx="1096464" cy="4692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0" name="Conector de Seta Reta 159"/>
          <p:cNvCxnSpPr>
            <a:stCxn id="113" idx="0"/>
            <a:endCxn id="103" idx="2"/>
          </p:cNvCxnSpPr>
          <p:nvPr/>
        </p:nvCxnSpPr>
        <p:spPr>
          <a:xfrm flipH="1" flipV="1">
            <a:off x="7057772" y="5113358"/>
            <a:ext cx="1242921" cy="4692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8" name="Conector de Seta Reta 167"/>
          <p:cNvCxnSpPr>
            <a:stCxn id="112" idx="0"/>
            <a:endCxn id="103" idx="2"/>
          </p:cNvCxnSpPr>
          <p:nvPr/>
        </p:nvCxnSpPr>
        <p:spPr>
          <a:xfrm flipV="1">
            <a:off x="6761484" y="5113358"/>
            <a:ext cx="296288" cy="4692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6" name="Retângulo: Cantos Arredondados 175"/>
          <p:cNvSpPr/>
          <p:nvPr/>
        </p:nvSpPr>
        <p:spPr>
          <a:xfrm>
            <a:off x="5113017" y="3547358"/>
            <a:ext cx="1143159" cy="15660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>
                <a:latin typeface="Arial" panose="020B0604020202020204" pitchFamily="34" charset="0"/>
                <a:cs typeface="Arial" panose="020B0604020202020204" pitchFamily="34" charset="0"/>
              </a:rPr>
              <a:t>Análise de Robustez das Estratégias</a:t>
            </a:r>
            <a:endParaRPr lang="pt-BR" sz="12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6" name="Conector de Seta Reta 45">
            <a:extLst>
              <a:ext uri="{FF2B5EF4-FFF2-40B4-BE49-F238E27FC236}">
                <a16:creationId xmlns:a16="http://schemas.microsoft.com/office/drawing/2014/main" id="{5AA8A7B8-4D3D-4131-A9A9-2953F7C85880}"/>
              </a:ext>
            </a:extLst>
          </p:cNvPr>
          <p:cNvCxnSpPr>
            <a:cxnSpLocks/>
            <a:stCxn id="92" idx="2"/>
            <a:endCxn id="176" idx="0"/>
          </p:cNvCxnSpPr>
          <p:nvPr/>
        </p:nvCxnSpPr>
        <p:spPr>
          <a:xfrm>
            <a:off x="5653020" y="3089536"/>
            <a:ext cx="31577" cy="4578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Conector de Seta Reta 49">
            <a:extLst>
              <a:ext uri="{FF2B5EF4-FFF2-40B4-BE49-F238E27FC236}">
                <a16:creationId xmlns:a16="http://schemas.microsoft.com/office/drawing/2014/main" id="{C50A5795-0F9D-4A55-8FB2-D5CEADA436FC}"/>
              </a:ext>
            </a:extLst>
          </p:cNvPr>
          <p:cNvCxnSpPr>
            <a:cxnSpLocks/>
            <a:stCxn id="127" idx="0"/>
            <a:endCxn id="176" idx="2"/>
          </p:cNvCxnSpPr>
          <p:nvPr/>
        </p:nvCxnSpPr>
        <p:spPr>
          <a:xfrm flipV="1">
            <a:off x="2814035" y="5113358"/>
            <a:ext cx="2870562" cy="4692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Conector de Seta Reta 52">
            <a:extLst>
              <a:ext uri="{FF2B5EF4-FFF2-40B4-BE49-F238E27FC236}">
                <a16:creationId xmlns:a16="http://schemas.microsoft.com/office/drawing/2014/main" id="{48E9273A-C782-4E9B-BD39-FF46E4136577}"/>
              </a:ext>
            </a:extLst>
          </p:cNvPr>
          <p:cNvCxnSpPr>
            <a:cxnSpLocks/>
            <a:stCxn id="127" idx="0"/>
            <a:endCxn id="96" idx="2"/>
          </p:cNvCxnSpPr>
          <p:nvPr/>
        </p:nvCxnSpPr>
        <p:spPr>
          <a:xfrm flipV="1">
            <a:off x="2814035" y="5113358"/>
            <a:ext cx="1491565" cy="4692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Conector de Seta Reta 56">
            <a:extLst>
              <a:ext uri="{FF2B5EF4-FFF2-40B4-BE49-F238E27FC236}">
                <a16:creationId xmlns:a16="http://schemas.microsoft.com/office/drawing/2014/main" id="{F8052C48-78C2-40D5-A8A2-38797A05C002}"/>
              </a:ext>
            </a:extLst>
          </p:cNvPr>
          <p:cNvCxnSpPr>
            <a:cxnSpLocks/>
            <a:stCxn id="127" idx="0"/>
            <a:endCxn id="103" idx="2"/>
          </p:cNvCxnSpPr>
          <p:nvPr/>
        </p:nvCxnSpPr>
        <p:spPr>
          <a:xfrm flipV="1">
            <a:off x="2814035" y="5113358"/>
            <a:ext cx="4243737" cy="4692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Conector de Seta Reta 58">
            <a:extLst>
              <a:ext uri="{FF2B5EF4-FFF2-40B4-BE49-F238E27FC236}">
                <a16:creationId xmlns:a16="http://schemas.microsoft.com/office/drawing/2014/main" id="{E805F44C-B9A0-45E6-954D-DEE86AD34261}"/>
              </a:ext>
            </a:extLst>
          </p:cNvPr>
          <p:cNvCxnSpPr>
            <a:cxnSpLocks/>
            <a:stCxn id="127" idx="0"/>
            <a:endCxn id="114" idx="2"/>
          </p:cNvCxnSpPr>
          <p:nvPr/>
        </p:nvCxnSpPr>
        <p:spPr>
          <a:xfrm flipV="1">
            <a:off x="2814035" y="5113358"/>
            <a:ext cx="5545766" cy="4692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7797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10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5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0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5" dur="1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1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0" dur="1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1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10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5" dur="1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1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10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0" dur="1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1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10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5" dur="10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10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10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0" dur="10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10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10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5" dur="10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6" dur="10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10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0" dur="10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10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10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5" dur="1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1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10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0" dur="10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1" dur="10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10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5" dur="10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10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0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1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4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5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6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0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1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4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5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6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9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0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1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" grpId="0" animBg="1"/>
      <p:bldP spid="88" grpId="0" animBg="1"/>
      <p:bldP spid="87" grpId="0" animBg="1"/>
      <p:bldP spid="85" grpId="0" animBg="1"/>
      <p:bldP spid="49" grpId="0" animBg="1"/>
      <p:bldP spid="90" grpId="0" animBg="1"/>
      <p:bldP spid="91" grpId="0" animBg="1"/>
      <p:bldP spid="92" grpId="0" animBg="1"/>
      <p:bldP spid="93" grpId="0" animBg="1"/>
      <p:bldP spid="94" grpId="0" animBg="1"/>
      <p:bldP spid="95" grpId="0" animBg="1"/>
      <p:bldP spid="96" grpId="0" animBg="1"/>
      <p:bldP spid="103" grpId="0" animBg="1"/>
      <p:bldP spid="110" grpId="0" animBg="1"/>
      <p:bldP spid="112" grpId="0" animBg="1"/>
      <p:bldP spid="113" grpId="0" animBg="1"/>
      <p:bldP spid="114" grpId="0" animBg="1"/>
      <p:bldP spid="126" grpId="0" animBg="1"/>
      <p:bldP spid="127" grpId="0" animBg="1"/>
      <p:bldP spid="141" grpId="0" animBg="1"/>
      <p:bldP spid="17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8E5BC24-2227-46B7-8597-3C7192391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2.4 – Indústria da Manufatura Aditiva</a:t>
            </a:r>
          </a:p>
        </p:txBody>
      </p:sp>
      <p:grpSp>
        <p:nvGrpSpPr>
          <p:cNvPr id="31" name="Agrupar 30">
            <a:extLst>
              <a:ext uri="{FF2B5EF4-FFF2-40B4-BE49-F238E27FC236}">
                <a16:creationId xmlns:a16="http://schemas.microsoft.com/office/drawing/2014/main" id="{8D41FABB-0A77-4D57-A25C-B9740BBE83D6}"/>
              </a:ext>
            </a:extLst>
          </p:cNvPr>
          <p:cNvGrpSpPr/>
          <p:nvPr/>
        </p:nvGrpSpPr>
        <p:grpSpPr>
          <a:xfrm>
            <a:off x="1151620" y="1556792"/>
            <a:ext cx="6840760" cy="4248472"/>
            <a:chOff x="323528" y="908720"/>
            <a:chExt cx="8208912" cy="5549272"/>
          </a:xfrm>
        </p:grpSpPr>
        <p:sp>
          <p:nvSpPr>
            <p:cNvPr id="4" name="Retângulo 3">
              <a:extLst>
                <a:ext uri="{FF2B5EF4-FFF2-40B4-BE49-F238E27FC236}">
                  <a16:creationId xmlns:a16="http://schemas.microsoft.com/office/drawing/2014/main" id="{18243D7B-FB6F-4D80-848D-8486D412D344}"/>
                </a:ext>
              </a:extLst>
            </p:cNvPr>
            <p:cNvSpPr/>
            <p:nvPr/>
          </p:nvSpPr>
          <p:spPr>
            <a:xfrm>
              <a:off x="467544" y="980728"/>
              <a:ext cx="2016224" cy="864096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50" dirty="0">
                  <a:latin typeface="Arial" panose="020B0604020202020204" pitchFamily="34" charset="0"/>
                  <a:cs typeface="Arial" panose="020B0604020202020204" pitchFamily="34" charset="0"/>
                </a:rPr>
                <a:t>Fabricantes de Sistemas de Impressão 3D</a:t>
              </a:r>
            </a:p>
          </p:txBody>
        </p:sp>
        <p:sp>
          <p:nvSpPr>
            <p:cNvPr id="5" name="Retângulo 4">
              <a:extLst>
                <a:ext uri="{FF2B5EF4-FFF2-40B4-BE49-F238E27FC236}">
                  <a16:creationId xmlns:a16="http://schemas.microsoft.com/office/drawing/2014/main" id="{9C20293F-D645-4609-856F-D839585A49F2}"/>
                </a:ext>
              </a:extLst>
            </p:cNvPr>
            <p:cNvSpPr/>
            <p:nvPr/>
          </p:nvSpPr>
          <p:spPr>
            <a:xfrm>
              <a:off x="467544" y="2204864"/>
              <a:ext cx="2016224" cy="864096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50" dirty="0">
                  <a:latin typeface="Arial" panose="020B0604020202020204" pitchFamily="34" charset="0"/>
                  <a:cs typeface="Arial" panose="020B0604020202020204" pitchFamily="34" charset="0"/>
                </a:rPr>
                <a:t>Fornecedores de Materiais</a:t>
              </a:r>
            </a:p>
          </p:txBody>
        </p:sp>
        <p:sp>
          <p:nvSpPr>
            <p:cNvPr id="6" name="Retângulo 5">
              <a:extLst>
                <a:ext uri="{FF2B5EF4-FFF2-40B4-BE49-F238E27FC236}">
                  <a16:creationId xmlns:a16="http://schemas.microsoft.com/office/drawing/2014/main" id="{3E0B775B-79C0-4F67-8700-991B8D1621B2}"/>
                </a:ext>
              </a:extLst>
            </p:cNvPr>
            <p:cNvSpPr/>
            <p:nvPr/>
          </p:nvSpPr>
          <p:spPr>
            <a:xfrm>
              <a:off x="467544" y="3356992"/>
              <a:ext cx="2016224" cy="864096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50" dirty="0">
                  <a:latin typeface="Arial" panose="020B0604020202020204" pitchFamily="34" charset="0"/>
                  <a:cs typeface="Arial" panose="020B0604020202020204" pitchFamily="34" charset="0"/>
                </a:rPr>
                <a:t>Desenvolvedores de Software</a:t>
              </a:r>
            </a:p>
          </p:txBody>
        </p:sp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CFA0EF5F-ED15-4CAA-B3CB-7BB9E237F6E4}"/>
                </a:ext>
              </a:extLst>
            </p:cNvPr>
            <p:cNvSpPr/>
            <p:nvPr/>
          </p:nvSpPr>
          <p:spPr>
            <a:xfrm>
              <a:off x="467544" y="4509120"/>
              <a:ext cx="2016224" cy="864096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50" dirty="0">
                  <a:latin typeface="Arial" panose="020B0604020202020204" pitchFamily="34" charset="0"/>
                  <a:cs typeface="Arial" panose="020B0604020202020204" pitchFamily="34" charset="0"/>
                </a:rPr>
                <a:t>Fabricantes de Sistema de Escaneamento 3D</a:t>
              </a:r>
            </a:p>
          </p:txBody>
        </p:sp>
        <p:sp>
          <p:nvSpPr>
            <p:cNvPr id="8" name="Retângulo 7">
              <a:extLst>
                <a:ext uri="{FF2B5EF4-FFF2-40B4-BE49-F238E27FC236}">
                  <a16:creationId xmlns:a16="http://schemas.microsoft.com/office/drawing/2014/main" id="{9CB7B17E-BE44-463A-B9E8-F8996A0B4B77}"/>
                </a:ext>
              </a:extLst>
            </p:cNvPr>
            <p:cNvSpPr/>
            <p:nvPr/>
          </p:nvSpPr>
          <p:spPr>
            <a:xfrm>
              <a:off x="3779912" y="4509120"/>
              <a:ext cx="2016224" cy="864096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50" dirty="0">
                  <a:latin typeface="Arial" panose="020B0604020202020204" pitchFamily="34" charset="0"/>
                  <a:cs typeface="Arial" panose="020B0604020202020204" pitchFamily="34" charset="0"/>
                </a:rPr>
                <a:t>Fornecedores de Serviço de Impressão 3D</a:t>
              </a:r>
            </a:p>
          </p:txBody>
        </p:sp>
        <p:sp>
          <p:nvSpPr>
            <p:cNvPr id="9" name="Retângulo 8">
              <a:extLst>
                <a:ext uri="{FF2B5EF4-FFF2-40B4-BE49-F238E27FC236}">
                  <a16:creationId xmlns:a16="http://schemas.microsoft.com/office/drawing/2014/main" id="{A3052DCA-F99F-4A09-8471-F18BFE543485}"/>
                </a:ext>
              </a:extLst>
            </p:cNvPr>
            <p:cNvSpPr/>
            <p:nvPr/>
          </p:nvSpPr>
          <p:spPr>
            <a:xfrm>
              <a:off x="3779912" y="980728"/>
              <a:ext cx="2016224" cy="864096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50" dirty="0">
                  <a:latin typeface="Arial" panose="020B0604020202020204" pitchFamily="34" charset="0"/>
                  <a:cs typeface="Arial" panose="020B0604020202020204" pitchFamily="34" charset="0"/>
                </a:rPr>
                <a:t>Empresas de Manufatura</a:t>
              </a:r>
            </a:p>
          </p:txBody>
        </p:sp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72FBDFD5-08D4-4028-A7FA-AE54D0EE2540}"/>
                </a:ext>
              </a:extLst>
            </p:cNvPr>
            <p:cNvSpPr/>
            <p:nvPr/>
          </p:nvSpPr>
          <p:spPr>
            <a:xfrm>
              <a:off x="6516216" y="2600908"/>
              <a:ext cx="2016224" cy="864096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50" dirty="0">
                  <a:latin typeface="Arial" panose="020B0604020202020204" pitchFamily="34" charset="0"/>
                  <a:cs typeface="Arial" panose="020B0604020202020204" pitchFamily="34" charset="0"/>
                </a:rPr>
                <a:t>Consumidor Final</a:t>
              </a:r>
            </a:p>
          </p:txBody>
        </p:sp>
        <p:cxnSp>
          <p:nvCxnSpPr>
            <p:cNvPr id="11" name="Conector de Seta Reta 10">
              <a:extLst>
                <a:ext uri="{FF2B5EF4-FFF2-40B4-BE49-F238E27FC236}">
                  <a16:creationId xmlns:a16="http://schemas.microsoft.com/office/drawing/2014/main" id="{C3652054-41E0-4309-8F88-3E694B7A525D}"/>
                </a:ext>
              </a:extLst>
            </p:cNvPr>
            <p:cNvCxnSpPr>
              <a:cxnSpLocks/>
              <a:stCxn id="5" idx="3"/>
              <a:endCxn id="8" idx="1"/>
            </p:cNvCxnSpPr>
            <p:nvPr/>
          </p:nvCxnSpPr>
          <p:spPr>
            <a:xfrm>
              <a:off x="2483768" y="2636912"/>
              <a:ext cx="1296144" cy="2304256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ector de Seta Reta 11">
              <a:extLst>
                <a:ext uri="{FF2B5EF4-FFF2-40B4-BE49-F238E27FC236}">
                  <a16:creationId xmlns:a16="http://schemas.microsoft.com/office/drawing/2014/main" id="{826C67AD-591A-43BE-B85E-EF0E17A94137}"/>
                </a:ext>
              </a:extLst>
            </p:cNvPr>
            <p:cNvCxnSpPr>
              <a:cxnSpLocks/>
              <a:stCxn id="4" idx="3"/>
              <a:endCxn id="8" idx="1"/>
            </p:cNvCxnSpPr>
            <p:nvPr/>
          </p:nvCxnSpPr>
          <p:spPr>
            <a:xfrm>
              <a:off x="2483768" y="1412776"/>
              <a:ext cx="1296144" cy="3528392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ector de Seta Reta 12">
              <a:extLst>
                <a:ext uri="{FF2B5EF4-FFF2-40B4-BE49-F238E27FC236}">
                  <a16:creationId xmlns:a16="http://schemas.microsoft.com/office/drawing/2014/main" id="{2AD44E67-E598-4C06-A39D-E3FA133C924F}"/>
                </a:ext>
              </a:extLst>
            </p:cNvPr>
            <p:cNvCxnSpPr>
              <a:cxnSpLocks/>
              <a:stCxn id="6" idx="3"/>
              <a:endCxn id="8" idx="1"/>
            </p:cNvCxnSpPr>
            <p:nvPr/>
          </p:nvCxnSpPr>
          <p:spPr>
            <a:xfrm>
              <a:off x="2483768" y="3789040"/>
              <a:ext cx="1296144" cy="1152128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ector de Seta Reta 13">
              <a:extLst>
                <a:ext uri="{FF2B5EF4-FFF2-40B4-BE49-F238E27FC236}">
                  <a16:creationId xmlns:a16="http://schemas.microsoft.com/office/drawing/2014/main" id="{21D32C59-CEAA-4443-9FE9-3FAC466C2FB2}"/>
                </a:ext>
              </a:extLst>
            </p:cNvPr>
            <p:cNvCxnSpPr>
              <a:cxnSpLocks/>
              <a:stCxn id="7" idx="3"/>
              <a:endCxn id="8" idx="1"/>
            </p:cNvCxnSpPr>
            <p:nvPr/>
          </p:nvCxnSpPr>
          <p:spPr>
            <a:xfrm>
              <a:off x="2483768" y="4941168"/>
              <a:ext cx="1296144" cy="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ector de Seta Reta 14">
              <a:extLst>
                <a:ext uri="{FF2B5EF4-FFF2-40B4-BE49-F238E27FC236}">
                  <a16:creationId xmlns:a16="http://schemas.microsoft.com/office/drawing/2014/main" id="{795B5DCB-ED37-49EF-869F-6E9924A77F5F}"/>
                </a:ext>
              </a:extLst>
            </p:cNvPr>
            <p:cNvCxnSpPr>
              <a:cxnSpLocks/>
            </p:cNvCxnSpPr>
            <p:nvPr/>
          </p:nvCxnSpPr>
          <p:spPr>
            <a:xfrm>
              <a:off x="4421729" y="5991540"/>
              <a:ext cx="332927" cy="0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  <a:effectLst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" name="Conector de Seta Reta 15">
              <a:extLst>
                <a:ext uri="{FF2B5EF4-FFF2-40B4-BE49-F238E27FC236}">
                  <a16:creationId xmlns:a16="http://schemas.microsoft.com/office/drawing/2014/main" id="{0AA44883-2F0F-443F-A685-9CF4C11DE7EA}"/>
                </a:ext>
              </a:extLst>
            </p:cNvPr>
            <p:cNvCxnSpPr>
              <a:cxnSpLocks/>
              <a:stCxn id="5" idx="3"/>
              <a:endCxn id="9" idx="1"/>
            </p:cNvCxnSpPr>
            <p:nvPr/>
          </p:nvCxnSpPr>
          <p:spPr>
            <a:xfrm flipV="1">
              <a:off x="2483768" y="1412776"/>
              <a:ext cx="1296144" cy="1224136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  <a:effectLst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" name="Conector de Seta Reta 16">
              <a:extLst>
                <a:ext uri="{FF2B5EF4-FFF2-40B4-BE49-F238E27FC236}">
                  <a16:creationId xmlns:a16="http://schemas.microsoft.com/office/drawing/2014/main" id="{5B920AC2-B100-42FB-ACDE-A3592E147567}"/>
                </a:ext>
              </a:extLst>
            </p:cNvPr>
            <p:cNvCxnSpPr>
              <a:cxnSpLocks/>
              <a:stCxn id="6" idx="3"/>
              <a:endCxn id="9" idx="1"/>
            </p:cNvCxnSpPr>
            <p:nvPr/>
          </p:nvCxnSpPr>
          <p:spPr>
            <a:xfrm flipV="1">
              <a:off x="2483768" y="1412776"/>
              <a:ext cx="1296144" cy="2376264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  <a:effectLst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" name="Conector de Seta Reta 17">
              <a:extLst>
                <a:ext uri="{FF2B5EF4-FFF2-40B4-BE49-F238E27FC236}">
                  <a16:creationId xmlns:a16="http://schemas.microsoft.com/office/drawing/2014/main" id="{DDCEF980-18AD-42F5-90E4-F24E8A19DCE8}"/>
                </a:ext>
              </a:extLst>
            </p:cNvPr>
            <p:cNvCxnSpPr>
              <a:cxnSpLocks/>
              <a:stCxn id="7" idx="3"/>
              <a:endCxn id="9" idx="1"/>
            </p:cNvCxnSpPr>
            <p:nvPr/>
          </p:nvCxnSpPr>
          <p:spPr>
            <a:xfrm flipV="1">
              <a:off x="2483768" y="1412776"/>
              <a:ext cx="1296144" cy="3528392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  <a:effectLst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" name="Conector de Seta Reta 18">
              <a:extLst>
                <a:ext uri="{FF2B5EF4-FFF2-40B4-BE49-F238E27FC236}">
                  <a16:creationId xmlns:a16="http://schemas.microsoft.com/office/drawing/2014/main" id="{BBF90081-985B-4C5D-ABF9-9FAAC9235807}"/>
                </a:ext>
              </a:extLst>
            </p:cNvPr>
            <p:cNvCxnSpPr>
              <a:cxnSpLocks/>
              <a:stCxn id="8" idx="0"/>
              <a:endCxn id="9" idx="2"/>
            </p:cNvCxnSpPr>
            <p:nvPr/>
          </p:nvCxnSpPr>
          <p:spPr>
            <a:xfrm flipV="1">
              <a:off x="4788024" y="1844824"/>
              <a:ext cx="0" cy="2664296"/>
            </a:xfrm>
            <a:prstGeom prst="straightConnector1">
              <a:avLst/>
            </a:prstGeom>
            <a:ln>
              <a:tailEnd type="triangle"/>
            </a:ln>
            <a:effectLst/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0" name="Conector de Seta Reta 19">
              <a:extLst>
                <a:ext uri="{FF2B5EF4-FFF2-40B4-BE49-F238E27FC236}">
                  <a16:creationId xmlns:a16="http://schemas.microsoft.com/office/drawing/2014/main" id="{2FBCE014-FA0B-4D31-BE2B-7DE3494F2F03}"/>
                </a:ext>
              </a:extLst>
            </p:cNvPr>
            <p:cNvCxnSpPr>
              <a:cxnSpLocks/>
              <a:stCxn id="9" idx="3"/>
              <a:endCxn id="10" idx="0"/>
            </p:cNvCxnSpPr>
            <p:nvPr/>
          </p:nvCxnSpPr>
          <p:spPr>
            <a:xfrm>
              <a:off x="5796136" y="1412776"/>
              <a:ext cx="1728192" cy="1188132"/>
            </a:xfrm>
            <a:prstGeom prst="straightConnector1">
              <a:avLst/>
            </a:prstGeom>
            <a:ln>
              <a:tailEnd type="triangle"/>
            </a:ln>
            <a:effectLst/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1" name="Conector de Seta Reta 20">
              <a:extLst>
                <a:ext uri="{FF2B5EF4-FFF2-40B4-BE49-F238E27FC236}">
                  <a16:creationId xmlns:a16="http://schemas.microsoft.com/office/drawing/2014/main" id="{80649FC4-A454-4346-842D-7B2C67D5EDBD}"/>
                </a:ext>
              </a:extLst>
            </p:cNvPr>
            <p:cNvCxnSpPr>
              <a:cxnSpLocks/>
              <a:stCxn id="8" idx="3"/>
              <a:endCxn id="10" idx="2"/>
            </p:cNvCxnSpPr>
            <p:nvPr/>
          </p:nvCxnSpPr>
          <p:spPr>
            <a:xfrm flipV="1">
              <a:off x="5796136" y="3465004"/>
              <a:ext cx="1728192" cy="1476164"/>
            </a:xfrm>
            <a:prstGeom prst="straightConnector1">
              <a:avLst/>
            </a:prstGeom>
            <a:ln>
              <a:tailEnd type="triangle"/>
            </a:ln>
            <a:effectLst/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2" name="Conector de Seta Reta 21">
              <a:extLst>
                <a:ext uri="{FF2B5EF4-FFF2-40B4-BE49-F238E27FC236}">
                  <a16:creationId xmlns:a16="http://schemas.microsoft.com/office/drawing/2014/main" id="{281DCB90-9D21-43E9-8CDA-387B68E1AD1B}"/>
                </a:ext>
              </a:extLst>
            </p:cNvPr>
            <p:cNvCxnSpPr>
              <a:cxnSpLocks/>
              <a:stCxn id="4" idx="3"/>
              <a:endCxn id="10" idx="1"/>
            </p:cNvCxnSpPr>
            <p:nvPr/>
          </p:nvCxnSpPr>
          <p:spPr>
            <a:xfrm>
              <a:off x="2483768" y="1412776"/>
              <a:ext cx="4032448" cy="1620180"/>
            </a:xfrm>
            <a:prstGeom prst="straightConnector1">
              <a:avLst/>
            </a:prstGeom>
            <a:ln>
              <a:solidFill>
                <a:schemeClr val="bg1">
                  <a:lumMod val="75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ector de Seta Reta 22">
              <a:extLst>
                <a:ext uri="{FF2B5EF4-FFF2-40B4-BE49-F238E27FC236}">
                  <a16:creationId xmlns:a16="http://schemas.microsoft.com/office/drawing/2014/main" id="{BA7FBBE7-90EC-4610-9C63-A1E0DD3E52FF}"/>
                </a:ext>
              </a:extLst>
            </p:cNvPr>
            <p:cNvCxnSpPr>
              <a:cxnSpLocks/>
              <a:stCxn id="5" idx="3"/>
              <a:endCxn id="10" idx="1"/>
            </p:cNvCxnSpPr>
            <p:nvPr/>
          </p:nvCxnSpPr>
          <p:spPr>
            <a:xfrm>
              <a:off x="2483768" y="2636912"/>
              <a:ext cx="4032448" cy="396044"/>
            </a:xfrm>
            <a:prstGeom prst="straightConnector1">
              <a:avLst/>
            </a:prstGeom>
            <a:ln>
              <a:solidFill>
                <a:schemeClr val="bg1">
                  <a:lumMod val="75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ector de Seta Reta 23">
              <a:extLst>
                <a:ext uri="{FF2B5EF4-FFF2-40B4-BE49-F238E27FC236}">
                  <a16:creationId xmlns:a16="http://schemas.microsoft.com/office/drawing/2014/main" id="{6F121AEE-4465-4470-AE4E-478999B8617F}"/>
                </a:ext>
              </a:extLst>
            </p:cNvPr>
            <p:cNvCxnSpPr>
              <a:cxnSpLocks/>
              <a:stCxn id="6" idx="3"/>
              <a:endCxn id="10" idx="1"/>
            </p:cNvCxnSpPr>
            <p:nvPr/>
          </p:nvCxnSpPr>
          <p:spPr>
            <a:xfrm flipV="1">
              <a:off x="2483768" y="3032956"/>
              <a:ext cx="4032448" cy="756084"/>
            </a:xfrm>
            <a:prstGeom prst="straightConnector1">
              <a:avLst/>
            </a:prstGeom>
            <a:ln>
              <a:solidFill>
                <a:schemeClr val="bg1">
                  <a:lumMod val="75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ector de Seta Reta 24">
              <a:extLst>
                <a:ext uri="{FF2B5EF4-FFF2-40B4-BE49-F238E27FC236}">
                  <a16:creationId xmlns:a16="http://schemas.microsoft.com/office/drawing/2014/main" id="{1753A555-2B31-46AF-B137-F90D65A2E9D7}"/>
                </a:ext>
              </a:extLst>
            </p:cNvPr>
            <p:cNvCxnSpPr>
              <a:cxnSpLocks/>
              <a:stCxn id="7" idx="3"/>
              <a:endCxn id="10" idx="1"/>
            </p:cNvCxnSpPr>
            <p:nvPr/>
          </p:nvCxnSpPr>
          <p:spPr>
            <a:xfrm flipV="1">
              <a:off x="2483768" y="3032956"/>
              <a:ext cx="4032448" cy="1908212"/>
            </a:xfrm>
            <a:prstGeom prst="straightConnector1">
              <a:avLst/>
            </a:prstGeom>
            <a:ln>
              <a:solidFill>
                <a:schemeClr val="bg1">
                  <a:lumMod val="75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ector de Seta Reta 25">
              <a:extLst>
                <a:ext uri="{FF2B5EF4-FFF2-40B4-BE49-F238E27FC236}">
                  <a16:creationId xmlns:a16="http://schemas.microsoft.com/office/drawing/2014/main" id="{B96D115C-2C90-40A3-BCED-CCD55B5540A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42622" y="5831972"/>
              <a:ext cx="332927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sp>
          <p:nvSpPr>
            <p:cNvPr id="27" name="CaixaDeTexto 26">
              <a:extLst>
                <a:ext uri="{FF2B5EF4-FFF2-40B4-BE49-F238E27FC236}">
                  <a16:creationId xmlns:a16="http://schemas.microsoft.com/office/drawing/2014/main" id="{EBDBBEB4-7692-49BD-AE6E-65B4C60D2EC2}"/>
                </a:ext>
              </a:extLst>
            </p:cNvPr>
            <p:cNvSpPr txBox="1"/>
            <p:nvPr/>
          </p:nvSpPr>
          <p:spPr>
            <a:xfrm>
              <a:off x="4733764" y="5739353"/>
              <a:ext cx="3564904" cy="7186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700" dirty="0">
                  <a:latin typeface="Arial" panose="020B0604020202020204" pitchFamily="34" charset="0"/>
                  <a:cs typeface="Arial" panose="020B0604020202020204" pitchFamily="34" charset="0"/>
                </a:rPr>
                <a:t>Fornecimento para Empresas de Manufatura</a:t>
              </a:r>
            </a:p>
            <a:p>
              <a:r>
                <a:rPr lang="pt-BR" sz="700" dirty="0">
                  <a:latin typeface="Arial" panose="020B0604020202020204" pitchFamily="34" charset="0"/>
                  <a:cs typeface="Arial" panose="020B0604020202020204" pitchFamily="34" charset="0"/>
                </a:rPr>
                <a:t>Fornecimento para Provedores de Serviço de Impressão 3D</a:t>
              </a:r>
            </a:p>
            <a:p>
              <a:r>
                <a:rPr lang="pt-BR" sz="700" dirty="0">
                  <a:latin typeface="Arial" panose="020B0604020202020204" pitchFamily="34" charset="0"/>
                  <a:cs typeface="Arial" panose="020B0604020202020204" pitchFamily="34" charset="0"/>
                </a:rPr>
                <a:t>Fornecimento para Consumidores Finais</a:t>
              </a:r>
            </a:p>
            <a:p>
              <a:r>
                <a:rPr lang="pt-BR" sz="700" dirty="0">
                  <a:latin typeface="Arial" panose="020B0604020202020204" pitchFamily="34" charset="0"/>
                  <a:cs typeface="Arial" panose="020B0604020202020204" pitchFamily="34" charset="0"/>
                </a:rPr>
                <a:t>Fornecimento de Produtos Impressos em 3D</a:t>
              </a:r>
            </a:p>
          </p:txBody>
        </p:sp>
        <p:cxnSp>
          <p:nvCxnSpPr>
            <p:cNvPr id="28" name="Conector de Seta Reta 27">
              <a:extLst>
                <a:ext uri="{FF2B5EF4-FFF2-40B4-BE49-F238E27FC236}">
                  <a16:creationId xmlns:a16="http://schemas.microsoft.com/office/drawing/2014/main" id="{75969082-6B2F-4047-9453-4369C9B0EB73}"/>
                </a:ext>
              </a:extLst>
            </p:cNvPr>
            <p:cNvCxnSpPr>
              <a:cxnSpLocks/>
            </p:cNvCxnSpPr>
            <p:nvPr/>
          </p:nvCxnSpPr>
          <p:spPr>
            <a:xfrm>
              <a:off x="4442622" y="6192215"/>
              <a:ext cx="291142" cy="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ector de Seta Reta 28">
              <a:extLst>
                <a:ext uri="{FF2B5EF4-FFF2-40B4-BE49-F238E27FC236}">
                  <a16:creationId xmlns:a16="http://schemas.microsoft.com/office/drawing/2014/main" id="{3B030193-24C7-48E4-A9BA-DF406D8D683F}"/>
                </a:ext>
              </a:extLst>
            </p:cNvPr>
            <p:cNvCxnSpPr>
              <a:cxnSpLocks/>
            </p:cNvCxnSpPr>
            <p:nvPr/>
          </p:nvCxnSpPr>
          <p:spPr>
            <a:xfrm>
              <a:off x="4482244" y="6336231"/>
              <a:ext cx="280457" cy="0"/>
            </a:xfrm>
            <a:prstGeom prst="straightConnector1">
              <a:avLst/>
            </a:prstGeom>
            <a:ln>
              <a:tailEnd type="triangle"/>
            </a:ln>
            <a:effectLst/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sp>
          <p:nvSpPr>
            <p:cNvPr id="30" name="Retângulo 29">
              <a:extLst>
                <a:ext uri="{FF2B5EF4-FFF2-40B4-BE49-F238E27FC236}">
                  <a16:creationId xmlns:a16="http://schemas.microsoft.com/office/drawing/2014/main" id="{D31E9CDD-4EA2-4663-B0D8-24B3253EF99B}"/>
                </a:ext>
              </a:extLst>
            </p:cNvPr>
            <p:cNvSpPr/>
            <p:nvPr/>
          </p:nvSpPr>
          <p:spPr>
            <a:xfrm>
              <a:off x="323528" y="908720"/>
              <a:ext cx="2232248" cy="1008112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/>
            </a:p>
          </p:txBody>
        </p:sp>
      </p:grpSp>
    </p:spTree>
    <p:extLst>
      <p:ext uri="{BB962C8B-B14F-4D97-AF65-F5344CB8AC3E}">
        <p14:creationId xmlns:p14="http://schemas.microsoft.com/office/powerpoint/2010/main" val="23072168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EA5758-DC10-474A-A404-CE6AE7499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2800" dirty="0"/>
              <a:t>2.5 – Modelos para suporte à decisões estratégicas relacionadas à difusão de novos produtos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A87F4EFF-AEB7-4497-BE00-BDC6583887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1441639"/>
            <a:ext cx="6732240" cy="3070956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BA5EBBF8-C8B4-4842-B29A-644FE41BB5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168" y="4593907"/>
            <a:ext cx="6633888" cy="1960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5746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8A98464E-DBD9-4BB3-9258-5A786629F7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3. PROCEDIMENTOS METODOLÓGICOS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3FF2FDF2-E43B-4A26-91C6-1573A52411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341585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Delineamento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pt-BR" dirty="0"/>
              <a:t>Método Científico: </a:t>
            </a:r>
            <a:r>
              <a:rPr lang="pt-BR" dirty="0" err="1"/>
              <a:t>Abdutivo</a:t>
            </a:r>
            <a:r>
              <a:rPr lang="pt-BR" dirty="0"/>
              <a:t> e Indutivo (porém a indução ocorre apenas após a dedução operacionalizada pelo modelo computacional).</a:t>
            </a:r>
          </a:p>
          <a:p>
            <a:r>
              <a:rPr lang="pt-BR" dirty="0"/>
              <a:t>Método de Pesquisa: Modelagem e Simulação Computacional.</a:t>
            </a:r>
          </a:p>
          <a:p>
            <a:r>
              <a:rPr lang="pt-BR" dirty="0"/>
              <a:t>Classificação de Bertrand e </a:t>
            </a:r>
            <a:r>
              <a:rPr lang="pt-BR" dirty="0" err="1"/>
              <a:t>Fransoo</a:t>
            </a:r>
            <a:r>
              <a:rPr lang="pt-BR" dirty="0"/>
              <a:t> (2002):</a:t>
            </a:r>
          </a:p>
          <a:p>
            <a:pPr lvl="1"/>
            <a:r>
              <a:rPr lang="pt-BR" dirty="0"/>
              <a:t>Pesquisa Axiomática (e não empírica): produz conhecimento de certas variáveis do modelo baseadas em pressupostos sobre outras variáveis do modelo.</a:t>
            </a:r>
          </a:p>
          <a:p>
            <a:pPr lvl="1"/>
            <a:r>
              <a:rPr lang="pt-BR" dirty="0"/>
              <a:t>Pesquisa Normativa (e não descritiva): o interesse é comparar diversas estratégias para solucionar um problema específico.</a:t>
            </a:r>
          </a:p>
        </p:txBody>
      </p:sp>
    </p:spTree>
    <p:extLst>
      <p:ext uri="{BB962C8B-B14F-4D97-AF65-F5344CB8AC3E}">
        <p14:creationId xmlns:p14="http://schemas.microsoft.com/office/powerpoint/2010/main" val="42808798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Retângulo de cantos arredondados 99">
            <a:extLst>
              <a:ext uri="{FF2B5EF4-FFF2-40B4-BE49-F238E27FC236}">
                <a16:creationId xmlns:a16="http://schemas.microsoft.com/office/drawing/2014/main" id="{BB853CB0-3B71-43BB-B522-0EC83E24B5D6}"/>
              </a:ext>
            </a:extLst>
          </p:cNvPr>
          <p:cNvSpPr/>
          <p:nvPr/>
        </p:nvSpPr>
        <p:spPr>
          <a:xfrm>
            <a:off x="3522094" y="2132856"/>
            <a:ext cx="5210506" cy="2664296"/>
          </a:xfrm>
          <a:prstGeom prst="roundRect">
            <a:avLst>
              <a:gd name="adj" fmla="val 6337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pt-BR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9DFA4FB6-3ED3-4F6B-B42B-5A30C784AF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536" y="1556792"/>
            <a:ext cx="3029374" cy="4234168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Método de Trabalho</a:t>
            </a:r>
          </a:p>
        </p:txBody>
      </p:sp>
      <p:sp>
        <p:nvSpPr>
          <p:cNvPr id="52" name="Retângulo 51"/>
          <p:cNvSpPr/>
          <p:nvPr/>
        </p:nvSpPr>
        <p:spPr>
          <a:xfrm>
            <a:off x="457200" y="1556792"/>
            <a:ext cx="2751686" cy="1440160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9" name="Retângulo de cantos arredondados 6">
            <a:extLst>
              <a:ext uri="{FF2B5EF4-FFF2-40B4-BE49-F238E27FC236}">
                <a16:creationId xmlns:a16="http://schemas.microsoft.com/office/drawing/2014/main" id="{C0B3E40F-9219-4DB0-A2D4-2B3DDCB0D72A}"/>
              </a:ext>
            </a:extLst>
          </p:cNvPr>
          <p:cNvSpPr/>
          <p:nvPr/>
        </p:nvSpPr>
        <p:spPr>
          <a:xfrm>
            <a:off x="3631845" y="2708920"/>
            <a:ext cx="2829600" cy="1889969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00" b="1" dirty="0" err="1">
                <a:latin typeface="Arial" panose="020B0604020202020204" pitchFamily="34" charset="0"/>
                <a:cs typeface="Arial" panose="020B0604020202020204" pitchFamily="34" charset="0"/>
              </a:rPr>
              <a:t>Estruturação</a:t>
            </a:r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 do </a:t>
            </a:r>
            <a:r>
              <a:rPr lang="en-US" sz="1000" b="1" dirty="0" err="1">
                <a:latin typeface="Arial" panose="020B0604020202020204" pitchFamily="34" charset="0"/>
                <a:cs typeface="Arial" panose="020B0604020202020204" pitchFamily="34" charset="0"/>
              </a:rPr>
              <a:t>Problema</a:t>
            </a:r>
            <a:endParaRPr lang="en-US" sz="1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0" name="Retângulo de cantos arredondados 6">
            <a:extLst>
              <a:ext uri="{FF2B5EF4-FFF2-40B4-BE49-F238E27FC236}">
                <a16:creationId xmlns:a16="http://schemas.microsoft.com/office/drawing/2014/main" id="{8C1F5911-A659-4786-9650-54BFB8420974}"/>
              </a:ext>
            </a:extLst>
          </p:cNvPr>
          <p:cNvSpPr/>
          <p:nvPr/>
        </p:nvSpPr>
        <p:spPr>
          <a:xfrm>
            <a:off x="3901217" y="3056567"/>
            <a:ext cx="2290856" cy="241222"/>
          </a:xfrm>
          <a:prstGeom prst="roundRect">
            <a:avLst/>
          </a:prstGeom>
          <a:gradFill>
            <a:gsLst>
              <a:gs pos="0">
                <a:schemeClr val="accent4"/>
              </a:gs>
              <a:gs pos="80000">
                <a:schemeClr val="accent4"/>
              </a:gs>
              <a:gs pos="100000">
                <a:schemeClr val="accent4"/>
              </a:gs>
            </a:gsLst>
          </a:gradFill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>
                <a:latin typeface="Arial" panose="020B0604020202020204" pitchFamily="34" charset="0"/>
                <a:cs typeface="Arial" panose="020B0604020202020204" pitchFamily="34" charset="0"/>
              </a:rPr>
              <a:t>Definição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sz="1000" dirty="0" err="1">
                <a:latin typeface="Arial" panose="020B0604020202020204" pitchFamily="34" charset="0"/>
                <a:cs typeface="Arial" panose="020B0604020202020204" pitchFamily="34" charset="0"/>
              </a:rPr>
              <a:t>Incertezas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 (X)</a:t>
            </a:r>
          </a:p>
        </p:txBody>
      </p:sp>
      <p:sp>
        <p:nvSpPr>
          <p:cNvPr id="121" name="Retângulo de cantos arredondados 6">
            <a:extLst>
              <a:ext uri="{FF2B5EF4-FFF2-40B4-BE49-F238E27FC236}">
                <a16:creationId xmlns:a16="http://schemas.microsoft.com/office/drawing/2014/main" id="{3A11950D-27F5-408C-8877-F0215891FAF3}"/>
              </a:ext>
            </a:extLst>
          </p:cNvPr>
          <p:cNvSpPr/>
          <p:nvPr/>
        </p:nvSpPr>
        <p:spPr>
          <a:xfrm>
            <a:off x="3901217" y="3453679"/>
            <a:ext cx="2290856" cy="241222"/>
          </a:xfrm>
          <a:prstGeom prst="roundRect">
            <a:avLst/>
          </a:prstGeom>
          <a:gradFill>
            <a:gsLst>
              <a:gs pos="0">
                <a:schemeClr val="accent4"/>
              </a:gs>
              <a:gs pos="80000">
                <a:schemeClr val="accent4"/>
              </a:gs>
              <a:gs pos="100000">
                <a:schemeClr val="accent4"/>
              </a:gs>
            </a:gsLst>
          </a:gradFill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>
                <a:latin typeface="Arial" panose="020B0604020202020204" pitchFamily="34" charset="0"/>
                <a:cs typeface="Arial" panose="020B0604020202020204" pitchFamily="34" charset="0"/>
              </a:rPr>
              <a:t>Definição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sz="1000" dirty="0" err="1">
                <a:latin typeface="Arial" panose="020B0604020202020204" pitchFamily="34" charset="0"/>
                <a:cs typeface="Arial" panose="020B0604020202020204" pitchFamily="34" charset="0"/>
              </a:rPr>
              <a:t>Estratégias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 (L)</a:t>
            </a:r>
          </a:p>
        </p:txBody>
      </p:sp>
      <p:sp>
        <p:nvSpPr>
          <p:cNvPr id="122" name="Retângulo de cantos arredondados 6">
            <a:extLst>
              <a:ext uri="{FF2B5EF4-FFF2-40B4-BE49-F238E27FC236}">
                <a16:creationId xmlns:a16="http://schemas.microsoft.com/office/drawing/2014/main" id="{3C46692E-21B8-4490-BF2C-1ECBF5BD723D}"/>
              </a:ext>
            </a:extLst>
          </p:cNvPr>
          <p:cNvSpPr/>
          <p:nvPr/>
        </p:nvSpPr>
        <p:spPr>
          <a:xfrm>
            <a:off x="3901217" y="4279198"/>
            <a:ext cx="2290856" cy="241222"/>
          </a:xfrm>
          <a:prstGeom prst="roundRect">
            <a:avLst/>
          </a:prstGeom>
          <a:gradFill>
            <a:gsLst>
              <a:gs pos="0">
                <a:schemeClr val="accent4"/>
              </a:gs>
              <a:gs pos="80000">
                <a:schemeClr val="accent4"/>
              </a:gs>
              <a:gs pos="100000">
                <a:schemeClr val="accent4"/>
              </a:gs>
            </a:gsLst>
          </a:gradFill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>
                <a:latin typeface="Arial" panose="020B0604020202020204" pitchFamily="34" charset="0"/>
                <a:cs typeface="Arial" panose="020B0604020202020204" pitchFamily="34" charset="0"/>
              </a:rPr>
              <a:t>Definição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sz="1000" dirty="0" err="1">
                <a:latin typeface="Arial" panose="020B0604020202020204" pitchFamily="34" charset="0"/>
                <a:cs typeface="Arial" panose="020B0604020202020204" pitchFamily="34" charset="0"/>
              </a:rPr>
              <a:t>Métricas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 (M)</a:t>
            </a:r>
          </a:p>
        </p:txBody>
      </p:sp>
      <p:sp>
        <p:nvSpPr>
          <p:cNvPr id="123" name="Retângulo de cantos arredondados 6">
            <a:extLst>
              <a:ext uri="{FF2B5EF4-FFF2-40B4-BE49-F238E27FC236}">
                <a16:creationId xmlns:a16="http://schemas.microsoft.com/office/drawing/2014/main" id="{1D45CDDB-9B3A-455F-9583-A7BC8A4D39A3}"/>
              </a:ext>
            </a:extLst>
          </p:cNvPr>
          <p:cNvSpPr/>
          <p:nvPr/>
        </p:nvSpPr>
        <p:spPr>
          <a:xfrm>
            <a:off x="3901217" y="3898459"/>
            <a:ext cx="2290856" cy="241222"/>
          </a:xfrm>
          <a:prstGeom prst="roundRect">
            <a:avLst/>
          </a:prstGeom>
          <a:gradFill>
            <a:gsLst>
              <a:gs pos="0">
                <a:schemeClr val="accent4"/>
              </a:gs>
              <a:gs pos="80000">
                <a:schemeClr val="accent4"/>
              </a:gs>
              <a:gs pos="100000">
                <a:schemeClr val="accent4"/>
              </a:gs>
            </a:gsLst>
          </a:gradFill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>
                <a:latin typeface="Arial" panose="020B0604020202020204" pitchFamily="34" charset="0"/>
                <a:cs typeface="Arial" panose="020B0604020202020204" pitchFamily="34" charset="0"/>
              </a:rPr>
              <a:t>Definição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 do </a:t>
            </a:r>
            <a:r>
              <a:rPr lang="en-US" sz="1000" dirty="0" err="1">
                <a:latin typeface="Arial" panose="020B0604020202020204" pitchFamily="34" charset="0"/>
                <a:cs typeface="Arial" panose="020B0604020202020204" pitchFamily="34" charset="0"/>
              </a:rPr>
              <a:t>Modelo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 (R)</a:t>
            </a:r>
          </a:p>
        </p:txBody>
      </p:sp>
      <p:cxnSp>
        <p:nvCxnSpPr>
          <p:cNvPr id="124" name="Conector de Seta Reta 123">
            <a:extLst>
              <a:ext uri="{FF2B5EF4-FFF2-40B4-BE49-F238E27FC236}">
                <a16:creationId xmlns:a16="http://schemas.microsoft.com/office/drawing/2014/main" id="{F0E2069B-6E1E-4A26-9E5D-663EFE95D18D}"/>
              </a:ext>
            </a:extLst>
          </p:cNvPr>
          <p:cNvCxnSpPr>
            <a:stCxn id="120" idx="2"/>
            <a:endCxn id="121" idx="0"/>
          </p:cNvCxnSpPr>
          <p:nvPr/>
        </p:nvCxnSpPr>
        <p:spPr>
          <a:xfrm>
            <a:off x="5046645" y="3297789"/>
            <a:ext cx="0" cy="1558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5" name="Conector de Seta Reta 124">
            <a:extLst>
              <a:ext uri="{FF2B5EF4-FFF2-40B4-BE49-F238E27FC236}">
                <a16:creationId xmlns:a16="http://schemas.microsoft.com/office/drawing/2014/main" id="{B445F31F-F33E-4F8C-8D40-F2398FDFA918}"/>
              </a:ext>
            </a:extLst>
          </p:cNvPr>
          <p:cNvCxnSpPr>
            <a:cxnSpLocks/>
            <a:stCxn id="121" idx="2"/>
            <a:endCxn id="123" idx="0"/>
          </p:cNvCxnSpPr>
          <p:nvPr/>
        </p:nvCxnSpPr>
        <p:spPr>
          <a:xfrm>
            <a:off x="5046645" y="3694901"/>
            <a:ext cx="0" cy="2035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6" name="Retângulo de cantos arredondados 6">
            <a:extLst>
              <a:ext uri="{FF2B5EF4-FFF2-40B4-BE49-F238E27FC236}">
                <a16:creationId xmlns:a16="http://schemas.microsoft.com/office/drawing/2014/main" id="{B64B6696-056C-4283-86CC-694D2BB5B52A}"/>
              </a:ext>
            </a:extLst>
          </p:cNvPr>
          <p:cNvSpPr/>
          <p:nvPr/>
        </p:nvSpPr>
        <p:spPr>
          <a:xfrm>
            <a:off x="3631845" y="2363195"/>
            <a:ext cx="2829600" cy="242881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00" b="1" dirty="0" err="1">
                <a:latin typeface="Arial" panose="020B0604020202020204" pitchFamily="34" charset="0"/>
                <a:cs typeface="Arial" panose="020B0604020202020204" pitchFamily="34" charset="0"/>
              </a:rPr>
              <a:t>Etapas</a:t>
            </a:r>
            <a:endParaRPr lang="en-US" sz="1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7" name="Retângulo de cantos arredondados 6">
            <a:extLst>
              <a:ext uri="{FF2B5EF4-FFF2-40B4-BE49-F238E27FC236}">
                <a16:creationId xmlns:a16="http://schemas.microsoft.com/office/drawing/2014/main" id="{9DDD6042-5588-46F2-AF14-49C0172019C3}"/>
              </a:ext>
            </a:extLst>
          </p:cNvPr>
          <p:cNvSpPr/>
          <p:nvPr/>
        </p:nvSpPr>
        <p:spPr>
          <a:xfrm>
            <a:off x="6699006" y="2379630"/>
            <a:ext cx="890505" cy="473307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>
                <a:latin typeface="Arial" panose="020B0604020202020204" pitchFamily="34" charset="0"/>
                <a:cs typeface="Arial" panose="020B0604020202020204" pitchFamily="34" charset="0"/>
              </a:rPr>
              <a:t>Coleta de Dados</a:t>
            </a:r>
          </a:p>
        </p:txBody>
      </p:sp>
      <p:sp>
        <p:nvSpPr>
          <p:cNvPr id="128" name="Retângulo de cantos arredondados 6">
            <a:extLst>
              <a:ext uri="{FF2B5EF4-FFF2-40B4-BE49-F238E27FC236}">
                <a16:creationId xmlns:a16="http://schemas.microsoft.com/office/drawing/2014/main" id="{BE87FACE-1930-4182-AE01-93881B80AD83}"/>
              </a:ext>
            </a:extLst>
          </p:cNvPr>
          <p:cNvSpPr/>
          <p:nvPr/>
        </p:nvSpPr>
        <p:spPr>
          <a:xfrm>
            <a:off x="6766884" y="3351397"/>
            <a:ext cx="1785124" cy="605014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>
                <a:latin typeface="Arial" panose="020B0604020202020204" pitchFamily="34" charset="0"/>
                <a:cs typeface="Arial" panose="020B0604020202020204" pitchFamily="34" charset="0"/>
              </a:rPr>
              <a:t>Pesquisa Documental</a:t>
            </a:r>
          </a:p>
        </p:txBody>
      </p:sp>
      <p:sp>
        <p:nvSpPr>
          <p:cNvPr id="129" name="Retângulo de cantos arredondados 6">
            <a:extLst>
              <a:ext uri="{FF2B5EF4-FFF2-40B4-BE49-F238E27FC236}">
                <a16:creationId xmlns:a16="http://schemas.microsoft.com/office/drawing/2014/main" id="{4621BE87-505A-4A0D-AE71-11025DC0CA16}"/>
              </a:ext>
            </a:extLst>
          </p:cNvPr>
          <p:cNvSpPr/>
          <p:nvPr/>
        </p:nvSpPr>
        <p:spPr>
          <a:xfrm>
            <a:off x="7673395" y="2379630"/>
            <a:ext cx="890505" cy="473307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>
                <a:latin typeface="Arial" panose="020B0604020202020204" pitchFamily="34" charset="0"/>
                <a:cs typeface="Arial" panose="020B0604020202020204" pitchFamily="34" charset="0"/>
              </a:rPr>
              <a:t>Análise de Dados</a:t>
            </a:r>
          </a:p>
        </p:txBody>
      </p:sp>
      <p:cxnSp>
        <p:nvCxnSpPr>
          <p:cNvPr id="130" name="Conector: Angulado 129">
            <a:extLst>
              <a:ext uri="{FF2B5EF4-FFF2-40B4-BE49-F238E27FC236}">
                <a16:creationId xmlns:a16="http://schemas.microsoft.com/office/drawing/2014/main" id="{2D0D0B86-1BCA-441E-8B96-1ECC9AF068A4}"/>
              </a:ext>
            </a:extLst>
          </p:cNvPr>
          <p:cNvCxnSpPr>
            <a:stCxn id="119" idx="3"/>
            <a:endCxn id="128" idx="1"/>
          </p:cNvCxnSpPr>
          <p:nvPr/>
        </p:nvCxnSpPr>
        <p:spPr>
          <a:xfrm flipV="1">
            <a:off x="6461445" y="3653904"/>
            <a:ext cx="305439" cy="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31" name="Conector de Seta Reta 130">
            <a:extLst>
              <a:ext uri="{FF2B5EF4-FFF2-40B4-BE49-F238E27FC236}">
                <a16:creationId xmlns:a16="http://schemas.microsoft.com/office/drawing/2014/main" id="{98053CA8-89B5-4BF9-BE20-9D78C0E6D116}"/>
              </a:ext>
            </a:extLst>
          </p:cNvPr>
          <p:cNvCxnSpPr>
            <a:cxnSpLocks/>
            <a:stCxn id="123" idx="2"/>
            <a:endCxn id="122" idx="0"/>
          </p:cNvCxnSpPr>
          <p:nvPr/>
        </p:nvCxnSpPr>
        <p:spPr>
          <a:xfrm>
            <a:off x="5046645" y="4139681"/>
            <a:ext cx="0" cy="1395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50298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Retângulo de cantos arredondados 99">
            <a:extLst>
              <a:ext uri="{FF2B5EF4-FFF2-40B4-BE49-F238E27FC236}">
                <a16:creationId xmlns:a16="http://schemas.microsoft.com/office/drawing/2014/main" id="{BB853CB0-3B71-43BB-B522-0EC83E24B5D6}"/>
              </a:ext>
            </a:extLst>
          </p:cNvPr>
          <p:cNvSpPr/>
          <p:nvPr/>
        </p:nvSpPr>
        <p:spPr>
          <a:xfrm>
            <a:off x="3522094" y="1191367"/>
            <a:ext cx="5210506" cy="4800341"/>
          </a:xfrm>
          <a:prstGeom prst="roundRect">
            <a:avLst>
              <a:gd name="adj" fmla="val 6337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pt-BR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9DFA4FB6-3ED3-4F6B-B42B-5A30C784AF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536" y="1556792"/>
            <a:ext cx="3029374" cy="4234168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Método de Trabalho</a:t>
            </a:r>
          </a:p>
        </p:txBody>
      </p:sp>
      <p:sp>
        <p:nvSpPr>
          <p:cNvPr id="52" name="Retângulo 51"/>
          <p:cNvSpPr/>
          <p:nvPr/>
        </p:nvSpPr>
        <p:spPr>
          <a:xfrm>
            <a:off x="243537" y="2953796"/>
            <a:ext cx="3071660" cy="2837164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2A827A7D-8522-4917-8502-FA012BC583E8}"/>
              </a:ext>
            </a:extLst>
          </p:cNvPr>
          <p:cNvGrpSpPr/>
          <p:nvPr/>
        </p:nvGrpSpPr>
        <p:grpSpPr>
          <a:xfrm>
            <a:off x="3923928" y="1371809"/>
            <a:ext cx="4601775" cy="4419151"/>
            <a:chOff x="3498617" y="917573"/>
            <a:chExt cx="5434820" cy="5219136"/>
          </a:xfrm>
        </p:grpSpPr>
        <p:sp>
          <p:nvSpPr>
            <p:cNvPr id="19" name="Retângulo de cantos arredondados 6">
              <a:extLst>
                <a:ext uri="{FF2B5EF4-FFF2-40B4-BE49-F238E27FC236}">
                  <a16:creationId xmlns:a16="http://schemas.microsoft.com/office/drawing/2014/main" id="{05A887A5-01EE-42E7-A1FD-E847FB93129A}"/>
                </a:ext>
              </a:extLst>
            </p:cNvPr>
            <p:cNvSpPr/>
            <p:nvPr/>
          </p:nvSpPr>
          <p:spPr>
            <a:xfrm>
              <a:off x="4029634" y="917573"/>
              <a:ext cx="2829600" cy="1965569"/>
            </a:xfrm>
            <a:prstGeom prst="roundRect">
              <a:avLst/>
            </a:prstGeom>
            <a:ln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8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Geração</a:t>
              </a:r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 de </a:t>
              </a:r>
              <a:r>
                <a:rPr lang="en-US" sz="8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Casos</a:t>
              </a:r>
              <a:endParaRPr lang="en-US" sz="8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Retângulo de cantos arredondados 6">
              <a:extLst>
                <a:ext uri="{FF2B5EF4-FFF2-40B4-BE49-F238E27FC236}">
                  <a16:creationId xmlns:a16="http://schemas.microsoft.com/office/drawing/2014/main" id="{71DB1F28-6ED9-44D9-8451-96D3A0041E11}"/>
                </a:ext>
              </a:extLst>
            </p:cNvPr>
            <p:cNvSpPr/>
            <p:nvPr/>
          </p:nvSpPr>
          <p:spPr>
            <a:xfrm>
              <a:off x="4029634" y="3016248"/>
              <a:ext cx="2829600" cy="1752309"/>
            </a:xfrm>
            <a:prstGeom prst="roundRect">
              <a:avLst/>
            </a:prstGeom>
            <a:ln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8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Descoberta</a:t>
              </a:r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 de </a:t>
              </a:r>
              <a:r>
                <a:rPr lang="en-US" sz="8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Cenários</a:t>
              </a:r>
              <a:endParaRPr lang="en-US" sz="8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Retângulo de cantos arredondados 6">
              <a:extLst>
                <a:ext uri="{FF2B5EF4-FFF2-40B4-BE49-F238E27FC236}">
                  <a16:creationId xmlns:a16="http://schemas.microsoft.com/office/drawing/2014/main" id="{CC9E394C-1FF3-4AC6-9735-616D2A9C43DD}"/>
                </a:ext>
              </a:extLst>
            </p:cNvPr>
            <p:cNvSpPr/>
            <p:nvPr/>
          </p:nvSpPr>
          <p:spPr>
            <a:xfrm>
              <a:off x="4029634" y="4898291"/>
              <a:ext cx="2829600" cy="1238418"/>
            </a:xfrm>
            <a:prstGeom prst="roundRect">
              <a:avLst/>
            </a:prstGeom>
            <a:ln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8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Análise</a:t>
              </a:r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 de Tradeoff</a:t>
              </a:r>
            </a:p>
          </p:txBody>
        </p:sp>
        <p:sp>
          <p:nvSpPr>
            <p:cNvPr id="22" name="Retângulo de cantos arredondados 6">
              <a:extLst>
                <a:ext uri="{FF2B5EF4-FFF2-40B4-BE49-F238E27FC236}">
                  <a16:creationId xmlns:a16="http://schemas.microsoft.com/office/drawing/2014/main" id="{0671AC4C-7E41-4894-B932-B55370E394F9}"/>
                </a:ext>
              </a:extLst>
            </p:cNvPr>
            <p:cNvSpPr/>
            <p:nvPr/>
          </p:nvSpPr>
          <p:spPr>
            <a:xfrm>
              <a:off x="4299006" y="1312173"/>
              <a:ext cx="2290856" cy="199357"/>
            </a:xfrm>
            <a:prstGeom prst="roundRect">
              <a:avLst/>
            </a:prstGeom>
            <a:gradFill>
              <a:gsLst>
                <a:gs pos="0">
                  <a:schemeClr val="accent4"/>
                </a:gs>
                <a:gs pos="80000">
                  <a:schemeClr val="accent4"/>
                </a:gs>
                <a:gs pos="100000">
                  <a:schemeClr val="accent4"/>
                </a:gs>
              </a:gsLst>
            </a:gradFill>
            <a:ln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 err="1">
                  <a:latin typeface="Arial" panose="020B0604020202020204" pitchFamily="34" charset="0"/>
                  <a:cs typeface="Arial" panose="020B0604020202020204" pitchFamily="34" charset="0"/>
                </a:rPr>
                <a:t>Construção</a:t>
              </a:r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 do </a:t>
              </a:r>
              <a:r>
                <a:rPr lang="en-US" sz="800" dirty="0" err="1">
                  <a:latin typeface="Arial" panose="020B0604020202020204" pitchFamily="34" charset="0"/>
                  <a:cs typeface="Arial" panose="020B0604020202020204" pitchFamily="34" charset="0"/>
                </a:rPr>
                <a:t>Modelo</a:t>
              </a:r>
              <a:endParaRPr lang="en-US" sz="8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Retângulo de cantos arredondados 6">
              <a:extLst>
                <a:ext uri="{FF2B5EF4-FFF2-40B4-BE49-F238E27FC236}">
                  <a16:creationId xmlns:a16="http://schemas.microsoft.com/office/drawing/2014/main" id="{E75EEC9E-B131-46F9-8D2E-6934EB337A2D}"/>
                </a:ext>
              </a:extLst>
            </p:cNvPr>
            <p:cNvSpPr/>
            <p:nvPr/>
          </p:nvSpPr>
          <p:spPr>
            <a:xfrm>
              <a:off x="4299006" y="1748620"/>
              <a:ext cx="2290856" cy="199357"/>
            </a:xfrm>
            <a:prstGeom prst="roundRect">
              <a:avLst/>
            </a:prstGeom>
            <a:gradFill>
              <a:gsLst>
                <a:gs pos="0">
                  <a:schemeClr val="accent4"/>
                </a:gs>
                <a:gs pos="80000">
                  <a:schemeClr val="accent4"/>
                </a:gs>
                <a:gs pos="100000">
                  <a:schemeClr val="accent4"/>
                </a:gs>
              </a:gsLst>
            </a:gradFill>
            <a:ln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 err="1">
                  <a:latin typeface="Arial" panose="020B0604020202020204" pitchFamily="34" charset="0"/>
                  <a:cs typeface="Arial" panose="020B0604020202020204" pitchFamily="34" charset="0"/>
                </a:rPr>
                <a:t>Definição</a:t>
              </a:r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 do </a:t>
              </a:r>
              <a:r>
                <a:rPr lang="en-US" sz="800" dirty="0" err="1">
                  <a:latin typeface="Arial" panose="020B0604020202020204" pitchFamily="34" charset="0"/>
                  <a:cs typeface="Arial" panose="020B0604020202020204" pitchFamily="34" charset="0"/>
                </a:rPr>
                <a:t>Experimento</a:t>
              </a:r>
              <a:endParaRPr lang="en-US" sz="8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Retângulo de cantos arredondados 6">
              <a:extLst>
                <a:ext uri="{FF2B5EF4-FFF2-40B4-BE49-F238E27FC236}">
                  <a16:creationId xmlns:a16="http://schemas.microsoft.com/office/drawing/2014/main" id="{D3688B8B-E668-45D3-BD94-58F5BD37277A}"/>
                </a:ext>
              </a:extLst>
            </p:cNvPr>
            <p:cNvSpPr/>
            <p:nvPr/>
          </p:nvSpPr>
          <p:spPr>
            <a:xfrm>
              <a:off x="4299006" y="2128046"/>
              <a:ext cx="2290856" cy="199357"/>
            </a:xfrm>
            <a:prstGeom prst="roundRect">
              <a:avLst/>
            </a:prstGeom>
            <a:gradFill>
              <a:gsLst>
                <a:gs pos="0">
                  <a:schemeClr val="accent4"/>
                </a:gs>
                <a:gs pos="80000">
                  <a:schemeClr val="accent4"/>
                </a:gs>
                <a:gs pos="100000">
                  <a:schemeClr val="accent4"/>
                </a:gs>
              </a:gsLst>
            </a:gradFill>
            <a:ln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 err="1">
                  <a:latin typeface="Arial" panose="020B0604020202020204" pitchFamily="34" charset="0"/>
                  <a:cs typeface="Arial" panose="020B0604020202020204" pitchFamily="34" charset="0"/>
                </a:rPr>
                <a:t>Geração</a:t>
              </a:r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 dos </a:t>
              </a:r>
              <a:r>
                <a:rPr lang="en-US" sz="800" dirty="0" err="1">
                  <a:latin typeface="Arial" panose="020B0604020202020204" pitchFamily="34" charset="0"/>
                  <a:cs typeface="Arial" panose="020B0604020202020204" pitchFamily="34" charset="0"/>
                </a:rPr>
                <a:t>Casos</a:t>
              </a:r>
              <a:endParaRPr lang="en-US" sz="8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25" name="Conector de Seta Reta 24">
              <a:extLst>
                <a:ext uri="{FF2B5EF4-FFF2-40B4-BE49-F238E27FC236}">
                  <a16:creationId xmlns:a16="http://schemas.microsoft.com/office/drawing/2014/main" id="{947CF820-9569-47B0-A634-9FEE5EB5B3A0}"/>
                </a:ext>
              </a:extLst>
            </p:cNvPr>
            <p:cNvCxnSpPr>
              <a:stCxn id="22" idx="2"/>
              <a:endCxn id="23" idx="0"/>
            </p:cNvCxnSpPr>
            <p:nvPr/>
          </p:nvCxnSpPr>
          <p:spPr>
            <a:xfrm>
              <a:off x="5444434" y="1511530"/>
              <a:ext cx="0" cy="23709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Conector de Seta Reta 25">
              <a:extLst>
                <a:ext uri="{FF2B5EF4-FFF2-40B4-BE49-F238E27FC236}">
                  <a16:creationId xmlns:a16="http://schemas.microsoft.com/office/drawing/2014/main" id="{9BD7793E-1F92-43B1-9FDD-2EA80570A853}"/>
                </a:ext>
              </a:extLst>
            </p:cNvPr>
            <p:cNvCxnSpPr>
              <a:stCxn id="23" idx="2"/>
              <a:endCxn id="24" idx="0"/>
            </p:cNvCxnSpPr>
            <p:nvPr/>
          </p:nvCxnSpPr>
          <p:spPr>
            <a:xfrm>
              <a:off x="5444434" y="1947977"/>
              <a:ext cx="0" cy="18006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7" name="Retângulo de cantos arredondados 6">
              <a:extLst>
                <a:ext uri="{FF2B5EF4-FFF2-40B4-BE49-F238E27FC236}">
                  <a16:creationId xmlns:a16="http://schemas.microsoft.com/office/drawing/2014/main" id="{12C9697A-3FEB-4498-9149-C38913B12E32}"/>
                </a:ext>
              </a:extLst>
            </p:cNvPr>
            <p:cNvSpPr/>
            <p:nvPr/>
          </p:nvSpPr>
          <p:spPr>
            <a:xfrm>
              <a:off x="4139003" y="3817765"/>
              <a:ext cx="2610862" cy="267034"/>
            </a:xfrm>
            <a:prstGeom prst="roundRect">
              <a:avLst/>
            </a:prstGeom>
            <a:gradFill>
              <a:gsLst>
                <a:gs pos="0">
                  <a:schemeClr val="accent4"/>
                </a:gs>
                <a:gs pos="80000">
                  <a:schemeClr val="accent4"/>
                </a:gs>
                <a:gs pos="100000">
                  <a:schemeClr val="accent4"/>
                </a:gs>
              </a:gsLst>
            </a:gradFill>
            <a:ln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800" dirty="0" err="1">
                  <a:latin typeface="Arial" panose="020B0604020202020204" pitchFamily="34" charset="0"/>
                  <a:cs typeface="Arial" panose="020B0604020202020204" pitchFamily="34" charset="0"/>
                </a:rPr>
                <a:t>Identificação</a:t>
              </a:r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 de </a:t>
              </a:r>
              <a:r>
                <a:rPr lang="en-US" sz="800" dirty="0" err="1">
                  <a:latin typeface="Arial" panose="020B0604020202020204" pitchFamily="34" charset="0"/>
                  <a:cs typeface="Arial" panose="020B0604020202020204" pitchFamily="34" charset="0"/>
                </a:rPr>
                <a:t>Incertezas</a:t>
              </a:r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800" dirty="0" err="1">
                  <a:latin typeface="Arial" panose="020B0604020202020204" pitchFamily="34" charset="0"/>
                  <a:cs typeface="Arial" panose="020B0604020202020204" pitchFamily="34" charset="0"/>
                </a:rPr>
                <a:t>Críticas</a:t>
              </a:r>
              <a:endParaRPr lang="en-US" sz="8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Retângulo de cantos arredondados 6">
              <a:extLst>
                <a:ext uri="{FF2B5EF4-FFF2-40B4-BE49-F238E27FC236}">
                  <a16:creationId xmlns:a16="http://schemas.microsoft.com/office/drawing/2014/main" id="{EED9103A-19B0-4F56-9DC4-73958E84F3B3}"/>
                </a:ext>
              </a:extLst>
            </p:cNvPr>
            <p:cNvSpPr/>
            <p:nvPr/>
          </p:nvSpPr>
          <p:spPr>
            <a:xfrm>
              <a:off x="4139003" y="4262966"/>
              <a:ext cx="2610862" cy="417582"/>
            </a:xfrm>
            <a:prstGeom prst="roundRect">
              <a:avLst/>
            </a:prstGeom>
            <a:gradFill>
              <a:gsLst>
                <a:gs pos="0">
                  <a:schemeClr val="accent4"/>
                </a:gs>
                <a:gs pos="80000">
                  <a:schemeClr val="accent4"/>
                </a:gs>
                <a:gs pos="100000">
                  <a:schemeClr val="accent4"/>
                </a:gs>
              </a:gsLst>
            </a:gradFill>
            <a:ln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800" dirty="0" err="1">
                  <a:latin typeface="Arial" panose="020B0604020202020204" pitchFamily="34" charset="0"/>
                  <a:cs typeface="Arial" panose="020B0604020202020204" pitchFamily="34" charset="0"/>
                </a:rPr>
                <a:t>Identificação</a:t>
              </a:r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 dos </a:t>
              </a:r>
              <a:r>
                <a:rPr lang="en-US" sz="800" dirty="0" err="1">
                  <a:latin typeface="Arial" panose="020B0604020202020204" pitchFamily="34" charset="0"/>
                  <a:cs typeface="Arial" panose="020B0604020202020204" pitchFamily="34" charset="0"/>
                </a:rPr>
                <a:t>Cenários</a:t>
              </a:r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 de </a:t>
              </a:r>
              <a:r>
                <a:rPr lang="en-US" sz="800" dirty="0" err="1">
                  <a:latin typeface="Arial" panose="020B0604020202020204" pitchFamily="34" charset="0"/>
                  <a:cs typeface="Arial" panose="020B0604020202020204" pitchFamily="34" charset="0"/>
                </a:rPr>
                <a:t>Vulnerabilidade</a:t>
              </a:r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</a:p>
          </p:txBody>
        </p:sp>
        <p:cxnSp>
          <p:nvCxnSpPr>
            <p:cNvPr id="29" name="Conector de Seta Reta 28">
              <a:extLst>
                <a:ext uri="{FF2B5EF4-FFF2-40B4-BE49-F238E27FC236}">
                  <a16:creationId xmlns:a16="http://schemas.microsoft.com/office/drawing/2014/main" id="{E39F5F6A-BBE1-450F-B6A5-5A28ED0F3FE7}"/>
                </a:ext>
              </a:extLst>
            </p:cNvPr>
            <p:cNvCxnSpPr>
              <a:stCxn id="27" idx="2"/>
              <a:endCxn id="28" idx="0"/>
            </p:cNvCxnSpPr>
            <p:nvPr/>
          </p:nvCxnSpPr>
          <p:spPr>
            <a:xfrm>
              <a:off x="5444434" y="4084799"/>
              <a:ext cx="0" cy="17816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0" name="Retângulo de cantos arredondados 6">
              <a:extLst>
                <a:ext uri="{FF2B5EF4-FFF2-40B4-BE49-F238E27FC236}">
                  <a16:creationId xmlns:a16="http://schemas.microsoft.com/office/drawing/2014/main" id="{48D7611E-6C0D-44D6-A746-56940ACC2D8B}"/>
                </a:ext>
              </a:extLst>
            </p:cNvPr>
            <p:cNvSpPr/>
            <p:nvPr/>
          </p:nvSpPr>
          <p:spPr>
            <a:xfrm>
              <a:off x="4139003" y="5275431"/>
              <a:ext cx="2610862" cy="285214"/>
            </a:xfrm>
            <a:prstGeom prst="roundRect">
              <a:avLst/>
            </a:prstGeom>
            <a:gradFill>
              <a:gsLst>
                <a:gs pos="0">
                  <a:schemeClr val="accent4"/>
                </a:gs>
                <a:gs pos="80000">
                  <a:schemeClr val="accent4"/>
                </a:gs>
                <a:gs pos="100000">
                  <a:schemeClr val="accent4"/>
                </a:gs>
              </a:gsLst>
            </a:gradFill>
            <a:ln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800" dirty="0" err="1">
                  <a:latin typeface="Arial" panose="020B0604020202020204" pitchFamily="34" charset="0"/>
                  <a:cs typeface="Arial" panose="020B0604020202020204" pitchFamily="34" charset="0"/>
                </a:rPr>
                <a:t>Identificação</a:t>
              </a:r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 da </a:t>
              </a:r>
              <a:r>
                <a:rPr lang="en-US" sz="800" dirty="0" err="1">
                  <a:latin typeface="Arial" panose="020B0604020202020204" pitchFamily="34" charset="0"/>
                  <a:cs typeface="Arial" panose="020B0604020202020204" pitchFamily="34" charset="0"/>
                </a:rPr>
                <a:t>Fronteira</a:t>
              </a:r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 de Tradeoff</a:t>
              </a:r>
            </a:p>
          </p:txBody>
        </p:sp>
        <p:sp>
          <p:nvSpPr>
            <p:cNvPr id="31" name="Retângulo de cantos arredondados 6">
              <a:extLst>
                <a:ext uri="{FF2B5EF4-FFF2-40B4-BE49-F238E27FC236}">
                  <a16:creationId xmlns:a16="http://schemas.microsoft.com/office/drawing/2014/main" id="{1AFC34BC-A500-4611-97FE-CEBE333B8C60}"/>
                </a:ext>
              </a:extLst>
            </p:cNvPr>
            <p:cNvSpPr/>
            <p:nvPr/>
          </p:nvSpPr>
          <p:spPr>
            <a:xfrm>
              <a:off x="4139003" y="5730591"/>
              <a:ext cx="2610862" cy="259285"/>
            </a:xfrm>
            <a:prstGeom prst="roundRect">
              <a:avLst/>
            </a:prstGeom>
            <a:gradFill>
              <a:gsLst>
                <a:gs pos="0">
                  <a:schemeClr val="accent4"/>
                </a:gs>
                <a:gs pos="80000">
                  <a:schemeClr val="accent4"/>
                </a:gs>
                <a:gs pos="100000">
                  <a:schemeClr val="accent4"/>
                </a:gs>
              </a:gsLst>
            </a:gradFill>
            <a:ln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800" dirty="0" err="1">
                  <a:latin typeface="Arial" panose="020B0604020202020204" pitchFamily="34" charset="0"/>
                  <a:cs typeface="Arial" panose="020B0604020202020204" pitchFamily="34" charset="0"/>
                </a:rPr>
                <a:t>Avaliação</a:t>
              </a:r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 da </a:t>
              </a:r>
              <a:r>
                <a:rPr lang="en-US" sz="800" dirty="0" err="1">
                  <a:latin typeface="Arial" panose="020B0604020202020204" pitchFamily="34" charset="0"/>
                  <a:cs typeface="Arial" panose="020B0604020202020204" pitchFamily="34" charset="0"/>
                </a:rPr>
                <a:t>Robustez</a:t>
              </a:r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 de </a:t>
              </a:r>
              <a:r>
                <a:rPr lang="en-US" sz="800" dirty="0" err="1">
                  <a:latin typeface="Arial" panose="020B0604020202020204" pitchFamily="34" charset="0"/>
                  <a:cs typeface="Arial" panose="020B0604020202020204" pitchFamily="34" charset="0"/>
                </a:rPr>
                <a:t>Estratégias</a:t>
              </a:r>
              <a:endParaRPr lang="en-US" sz="8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" name="Retângulo de cantos arredondados 6">
              <a:extLst>
                <a:ext uri="{FF2B5EF4-FFF2-40B4-BE49-F238E27FC236}">
                  <a16:creationId xmlns:a16="http://schemas.microsoft.com/office/drawing/2014/main" id="{209AC3DD-F74C-4523-9514-8BB49C9743C7}"/>
                </a:ext>
              </a:extLst>
            </p:cNvPr>
            <p:cNvSpPr/>
            <p:nvPr/>
          </p:nvSpPr>
          <p:spPr>
            <a:xfrm>
              <a:off x="4139003" y="3357170"/>
              <a:ext cx="2610862" cy="282428"/>
            </a:xfrm>
            <a:prstGeom prst="roundRect">
              <a:avLst/>
            </a:prstGeom>
            <a:gradFill>
              <a:gsLst>
                <a:gs pos="0">
                  <a:schemeClr val="accent4"/>
                </a:gs>
                <a:gs pos="80000">
                  <a:schemeClr val="accent4"/>
                </a:gs>
                <a:gs pos="100000">
                  <a:schemeClr val="accent4"/>
                </a:gs>
              </a:gsLst>
            </a:gradFill>
            <a:ln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800" dirty="0" err="1">
                  <a:latin typeface="Arial" panose="020B0604020202020204" pitchFamily="34" charset="0"/>
                  <a:cs typeface="Arial" panose="020B0604020202020204" pitchFamily="34" charset="0"/>
                </a:rPr>
                <a:t>Avaliação</a:t>
              </a:r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 da </a:t>
              </a:r>
              <a:r>
                <a:rPr lang="en-US" sz="800" dirty="0" err="1">
                  <a:latin typeface="Arial" panose="020B0604020202020204" pitchFamily="34" charset="0"/>
                  <a:cs typeface="Arial" panose="020B0604020202020204" pitchFamily="34" charset="0"/>
                </a:rPr>
                <a:t>Robustez</a:t>
              </a:r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 de </a:t>
              </a:r>
              <a:r>
                <a:rPr lang="en-US" sz="800" dirty="0" err="1">
                  <a:latin typeface="Arial" panose="020B0604020202020204" pitchFamily="34" charset="0"/>
                  <a:cs typeface="Arial" panose="020B0604020202020204" pitchFamily="34" charset="0"/>
                </a:rPr>
                <a:t>Estratégias</a:t>
              </a:r>
              <a:endParaRPr lang="en-US" sz="8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33" name="Conector de Seta Reta 32">
              <a:extLst>
                <a:ext uri="{FF2B5EF4-FFF2-40B4-BE49-F238E27FC236}">
                  <a16:creationId xmlns:a16="http://schemas.microsoft.com/office/drawing/2014/main" id="{62D491F6-4456-48AC-A4AE-F9289A078C85}"/>
                </a:ext>
              </a:extLst>
            </p:cNvPr>
            <p:cNvCxnSpPr>
              <a:stCxn id="32" idx="2"/>
              <a:endCxn id="27" idx="0"/>
            </p:cNvCxnSpPr>
            <p:nvPr/>
          </p:nvCxnSpPr>
          <p:spPr>
            <a:xfrm>
              <a:off x="5444434" y="3639598"/>
              <a:ext cx="0" cy="17816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Conector de Seta Reta 33">
              <a:extLst>
                <a:ext uri="{FF2B5EF4-FFF2-40B4-BE49-F238E27FC236}">
                  <a16:creationId xmlns:a16="http://schemas.microsoft.com/office/drawing/2014/main" id="{FF149BB5-9B55-4EFB-928B-A867A9DCC768}"/>
                </a:ext>
              </a:extLst>
            </p:cNvPr>
            <p:cNvCxnSpPr>
              <a:stCxn id="30" idx="2"/>
              <a:endCxn id="31" idx="0"/>
            </p:cNvCxnSpPr>
            <p:nvPr/>
          </p:nvCxnSpPr>
          <p:spPr>
            <a:xfrm>
              <a:off x="5444434" y="5560645"/>
              <a:ext cx="0" cy="16994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Conector de Seta Reta 34">
              <a:extLst>
                <a:ext uri="{FF2B5EF4-FFF2-40B4-BE49-F238E27FC236}">
                  <a16:creationId xmlns:a16="http://schemas.microsoft.com/office/drawing/2014/main" id="{8F7A9819-F145-49D1-8970-4647E9BE5BF0}"/>
                </a:ext>
              </a:extLst>
            </p:cNvPr>
            <p:cNvCxnSpPr>
              <a:stCxn id="38" idx="2"/>
              <a:endCxn id="20" idx="0"/>
            </p:cNvCxnSpPr>
            <p:nvPr/>
          </p:nvCxnSpPr>
          <p:spPr>
            <a:xfrm>
              <a:off x="5444434" y="2738002"/>
              <a:ext cx="0" cy="27824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Conector de Seta Reta 35">
              <a:extLst>
                <a:ext uri="{FF2B5EF4-FFF2-40B4-BE49-F238E27FC236}">
                  <a16:creationId xmlns:a16="http://schemas.microsoft.com/office/drawing/2014/main" id="{E7CAF940-4CEB-4826-BCD3-497DB19799ED}"/>
                </a:ext>
              </a:extLst>
            </p:cNvPr>
            <p:cNvCxnSpPr>
              <a:stCxn id="28" idx="2"/>
              <a:endCxn id="21" idx="0"/>
            </p:cNvCxnSpPr>
            <p:nvPr/>
          </p:nvCxnSpPr>
          <p:spPr>
            <a:xfrm>
              <a:off x="5444434" y="4680548"/>
              <a:ext cx="0" cy="21774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Conector: Angulado 36">
              <a:extLst>
                <a:ext uri="{FF2B5EF4-FFF2-40B4-BE49-F238E27FC236}">
                  <a16:creationId xmlns:a16="http://schemas.microsoft.com/office/drawing/2014/main" id="{D3A8AE95-E178-4617-9D0E-7C734370FDAF}"/>
                </a:ext>
              </a:extLst>
            </p:cNvPr>
            <p:cNvCxnSpPr>
              <a:stCxn id="19" idx="3"/>
              <a:endCxn id="41" idx="1"/>
            </p:cNvCxnSpPr>
            <p:nvPr/>
          </p:nvCxnSpPr>
          <p:spPr>
            <a:xfrm flipV="1">
              <a:off x="6859234" y="1417639"/>
              <a:ext cx="289079" cy="482719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sp>
          <p:nvSpPr>
            <p:cNvPr id="38" name="Retângulo de cantos arredondados 6">
              <a:extLst>
                <a:ext uri="{FF2B5EF4-FFF2-40B4-BE49-F238E27FC236}">
                  <a16:creationId xmlns:a16="http://schemas.microsoft.com/office/drawing/2014/main" id="{FF409C8A-5684-4067-A548-0BE50D413565}"/>
                </a:ext>
              </a:extLst>
            </p:cNvPr>
            <p:cNvSpPr/>
            <p:nvPr/>
          </p:nvSpPr>
          <p:spPr>
            <a:xfrm>
              <a:off x="4299006" y="2538645"/>
              <a:ext cx="2290856" cy="199357"/>
            </a:xfrm>
            <a:prstGeom prst="roundRect">
              <a:avLst/>
            </a:prstGeom>
            <a:gradFill>
              <a:gsLst>
                <a:gs pos="0">
                  <a:schemeClr val="accent4"/>
                </a:gs>
                <a:gs pos="80000">
                  <a:schemeClr val="accent4"/>
                </a:gs>
                <a:gs pos="100000">
                  <a:schemeClr val="accent4"/>
                </a:gs>
              </a:gsLst>
            </a:gradFill>
            <a:ln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 err="1">
                  <a:latin typeface="Arial" panose="020B0604020202020204" pitchFamily="34" charset="0"/>
                  <a:cs typeface="Arial" panose="020B0604020202020204" pitchFamily="34" charset="0"/>
                </a:rPr>
                <a:t>Avaliação</a:t>
              </a:r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 do </a:t>
              </a:r>
              <a:r>
                <a:rPr lang="en-US" sz="800" dirty="0" err="1">
                  <a:latin typeface="Arial" panose="020B0604020202020204" pitchFamily="34" charset="0"/>
                  <a:cs typeface="Arial" panose="020B0604020202020204" pitchFamily="34" charset="0"/>
                </a:rPr>
                <a:t>Modelo</a:t>
              </a:r>
              <a:endParaRPr lang="en-US" sz="8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39" name="Conector de Seta Reta 38">
              <a:extLst>
                <a:ext uri="{FF2B5EF4-FFF2-40B4-BE49-F238E27FC236}">
                  <a16:creationId xmlns:a16="http://schemas.microsoft.com/office/drawing/2014/main" id="{51BDC386-BFC8-4068-A4DF-AD99642966E5}"/>
                </a:ext>
              </a:extLst>
            </p:cNvPr>
            <p:cNvCxnSpPr>
              <a:stCxn id="24" idx="2"/>
              <a:endCxn id="38" idx="0"/>
            </p:cNvCxnSpPr>
            <p:nvPr/>
          </p:nvCxnSpPr>
          <p:spPr>
            <a:xfrm>
              <a:off x="5444434" y="2327403"/>
              <a:ext cx="0" cy="21124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Conector: Angulado 39">
              <a:extLst>
                <a:ext uri="{FF2B5EF4-FFF2-40B4-BE49-F238E27FC236}">
                  <a16:creationId xmlns:a16="http://schemas.microsoft.com/office/drawing/2014/main" id="{4E7EE4C8-0301-4212-83FA-6966C8B4BFF6}"/>
                </a:ext>
              </a:extLst>
            </p:cNvPr>
            <p:cNvCxnSpPr>
              <a:stCxn id="38" idx="1"/>
              <a:endCxn id="22" idx="1"/>
            </p:cNvCxnSpPr>
            <p:nvPr/>
          </p:nvCxnSpPr>
          <p:spPr>
            <a:xfrm rot="10800000">
              <a:off x="4299006" y="1411852"/>
              <a:ext cx="12700" cy="1226472"/>
            </a:xfrm>
            <a:prstGeom prst="bentConnector3">
              <a:avLst>
                <a:gd name="adj1" fmla="val 1800000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1" name="Retângulo de cantos arredondados 6">
              <a:extLst>
                <a:ext uri="{FF2B5EF4-FFF2-40B4-BE49-F238E27FC236}">
                  <a16:creationId xmlns:a16="http://schemas.microsoft.com/office/drawing/2014/main" id="{C50C54D3-1E95-49A7-B1A9-F0DDAC05C5CA}"/>
                </a:ext>
              </a:extLst>
            </p:cNvPr>
            <p:cNvSpPr/>
            <p:nvPr/>
          </p:nvSpPr>
          <p:spPr>
            <a:xfrm>
              <a:off x="7148313" y="1084881"/>
              <a:ext cx="1785124" cy="665515"/>
            </a:xfrm>
            <a:prstGeom prst="roundRect">
              <a:avLst/>
            </a:prstGeom>
            <a:ln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Simulação de Dinâmica de Sistemas</a:t>
              </a:r>
            </a:p>
          </p:txBody>
        </p:sp>
        <p:sp>
          <p:nvSpPr>
            <p:cNvPr id="42" name="Retângulo de cantos arredondados 6">
              <a:extLst>
                <a:ext uri="{FF2B5EF4-FFF2-40B4-BE49-F238E27FC236}">
                  <a16:creationId xmlns:a16="http://schemas.microsoft.com/office/drawing/2014/main" id="{43B67B84-0562-4257-A263-B161E285A491}"/>
                </a:ext>
              </a:extLst>
            </p:cNvPr>
            <p:cNvSpPr/>
            <p:nvPr/>
          </p:nvSpPr>
          <p:spPr>
            <a:xfrm>
              <a:off x="7148313" y="3754912"/>
              <a:ext cx="1785124" cy="360000"/>
            </a:xfrm>
            <a:prstGeom prst="roundRect">
              <a:avLst/>
            </a:prstGeom>
            <a:ln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Random</a:t>
              </a:r>
              <a:r>
                <a:rPr lang="pt-BR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pt-BR" sz="10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Forests</a:t>
              </a:r>
              <a:endParaRPr lang="pt-BR" sz="1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" name="Retângulo de cantos arredondados 6">
              <a:extLst>
                <a:ext uri="{FF2B5EF4-FFF2-40B4-BE49-F238E27FC236}">
                  <a16:creationId xmlns:a16="http://schemas.microsoft.com/office/drawing/2014/main" id="{2A8B8E37-18AE-4066-BE05-AC0A62215782}"/>
                </a:ext>
              </a:extLst>
            </p:cNvPr>
            <p:cNvSpPr/>
            <p:nvPr/>
          </p:nvSpPr>
          <p:spPr>
            <a:xfrm>
              <a:off x="7148313" y="5207070"/>
              <a:ext cx="1785124" cy="620860"/>
            </a:xfrm>
            <a:prstGeom prst="roundRect">
              <a:avLst/>
            </a:prstGeom>
            <a:ln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900" b="1" dirty="0">
                  <a:latin typeface="Arial" panose="020B0604020202020204" pitchFamily="34" charset="0"/>
                  <a:cs typeface="Arial" panose="020B0604020202020204" pitchFamily="34" charset="0"/>
                </a:rPr>
                <a:t>Análise de Tradeoff – </a:t>
              </a:r>
            </a:p>
            <a:p>
              <a:pPr algn="ctr"/>
              <a:r>
                <a:rPr lang="pt-BR" sz="900" b="1" dirty="0">
                  <a:latin typeface="Arial" panose="020B0604020202020204" pitchFamily="34" charset="0"/>
                  <a:cs typeface="Arial" panose="020B0604020202020204" pitchFamily="34" charset="0"/>
                </a:rPr>
                <a:t>Valor Esperado das Estratégias</a:t>
              </a:r>
            </a:p>
          </p:txBody>
        </p:sp>
        <p:sp>
          <p:nvSpPr>
            <p:cNvPr id="44" name="Retângulo de cantos arredondados 6">
              <a:extLst>
                <a:ext uri="{FF2B5EF4-FFF2-40B4-BE49-F238E27FC236}">
                  <a16:creationId xmlns:a16="http://schemas.microsoft.com/office/drawing/2014/main" id="{AFF147AE-352A-4B7C-8CC6-9D335F750B70}"/>
                </a:ext>
              </a:extLst>
            </p:cNvPr>
            <p:cNvSpPr/>
            <p:nvPr/>
          </p:nvSpPr>
          <p:spPr>
            <a:xfrm>
              <a:off x="7148313" y="4666791"/>
              <a:ext cx="1785124" cy="360000"/>
            </a:xfrm>
            <a:prstGeom prst="roundRect">
              <a:avLst/>
            </a:prstGeom>
            <a:ln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Algoritmo PRIM</a:t>
              </a:r>
            </a:p>
          </p:txBody>
        </p:sp>
        <p:cxnSp>
          <p:nvCxnSpPr>
            <p:cNvPr id="45" name="Conector: Angulado 44">
              <a:extLst>
                <a:ext uri="{FF2B5EF4-FFF2-40B4-BE49-F238E27FC236}">
                  <a16:creationId xmlns:a16="http://schemas.microsoft.com/office/drawing/2014/main" id="{A7AD5BF5-4FDF-45AD-B521-6E1B59F4067A}"/>
                </a:ext>
              </a:extLst>
            </p:cNvPr>
            <p:cNvCxnSpPr>
              <a:cxnSpLocks/>
              <a:stCxn id="20" idx="3"/>
              <a:endCxn id="42" idx="1"/>
            </p:cNvCxnSpPr>
            <p:nvPr/>
          </p:nvCxnSpPr>
          <p:spPr>
            <a:xfrm>
              <a:off x="6859234" y="3892403"/>
              <a:ext cx="289079" cy="42509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6" name="Conector: Angulado 45">
              <a:extLst>
                <a:ext uri="{FF2B5EF4-FFF2-40B4-BE49-F238E27FC236}">
                  <a16:creationId xmlns:a16="http://schemas.microsoft.com/office/drawing/2014/main" id="{25469AE5-7DC9-4DCC-93F5-3C2B714A03AE}"/>
                </a:ext>
              </a:extLst>
            </p:cNvPr>
            <p:cNvCxnSpPr>
              <a:stCxn id="20" idx="3"/>
              <a:endCxn id="44" idx="1"/>
            </p:cNvCxnSpPr>
            <p:nvPr/>
          </p:nvCxnSpPr>
          <p:spPr>
            <a:xfrm>
              <a:off x="6859234" y="3892403"/>
              <a:ext cx="289079" cy="954388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7" name="Conector: Angulado 69">
              <a:extLst>
                <a:ext uri="{FF2B5EF4-FFF2-40B4-BE49-F238E27FC236}">
                  <a16:creationId xmlns:a16="http://schemas.microsoft.com/office/drawing/2014/main" id="{5096ECFC-78AC-482A-9239-D1A564153CE4}"/>
                </a:ext>
              </a:extLst>
            </p:cNvPr>
            <p:cNvCxnSpPr>
              <a:stCxn id="21" idx="3"/>
              <a:endCxn id="43" idx="1"/>
            </p:cNvCxnSpPr>
            <p:nvPr/>
          </p:nvCxnSpPr>
          <p:spPr>
            <a:xfrm>
              <a:off x="6859234" y="5517500"/>
              <a:ext cx="28907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sp>
          <p:nvSpPr>
            <p:cNvPr id="48" name="Retângulo de cantos arredondados 6">
              <a:extLst>
                <a:ext uri="{FF2B5EF4-FFF2-40B4-BE49-F238E27FC236}">
                  <a16:creationId xmlns:a16="http://schemas.microsoft.com/office/drawing/2014/main" id="{651CDF4C-3F84-45AC-B44B-E8805961C8C6}"/>
                </a:ext>
              </a:extLst>
            </p:cNvPr>
            <p:cNvSpPr/>
            <p:nvPr/>
          </p:nvSpPr>
          <p:spPr>
            <a:xfrm>
              <a:off x="7148313" y="2014881"/>
              <a:ext cx="1785124" cy="556186"/>
            </a:xfrm>
            <a:prstGeom prst="roundRect">
              <a:avLst/>
            </a:prstGeom>
            <a:ln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Estatísticas Descritivas para Avaliação do Modelo</a:t>
              </a:r>
            </a:p>
          </p:txBody>
        </p:sp>
        <p:cxnSp>
          <p:nvCxnSpPr>
            <p:cNvPr id="49" name="Conector: Angulado 48">
              <a:extLst>
                <a:ext uri="{FF2B5EF4-FFF2-40B4-BE49-F238E27FC236}">
                  <a16:creationId xmlns:a16="http://schemas.microsoft.com/office/drawing/2014/main" id="{9238DAB4-AF06-4C97-BE15-6C4E2626E7A7}"/>
                </a:ext>
              </a:extLst>
            </p:cNvPr>
            <p:cNvCxnSpPr>
              <a:stCxn id="19" idx="3"/>
              <a:endCxn id="48" idx="1"/>
            </p:cNvCxnSpPr>
            <p:nvPr/>
          </p:nvCxnSpPr>
          <p:spPr>
            <a:xfrm>
              <a:off x="6859234" y="1900358"/>
              <a:ext cx="289079" cy="392616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sp>
          <p:nvSpPr>
            <p:cNvPr id="50" name="Retângulo de cantos arredondados 6">
              <a:extLst>
                <a:ext uri="{FF2B5EF4-FFF2-40B4-BE49-F238E27FC236}">
                  <a16:creationId xmlns:a16="http://schemas.microsoft.com/office/drawing/2014/main" id="{4E8535E2-33B8-4CC9-9DDC-99F7CCE365D3}"/>
                </a:ext>
              </a:extLst>
            </p:cNvPr>
            <p:cNvSpPr/>
            <p:nvPr/>
          </p:nvSpPr>
          <p:spPr>
            <a:xfrm>
              <a:off x="7148313" y="3298972"/>
              <a:ext cx="1785124" cy="360000"/>
            </a:xfrm>
            <a:prstGeom prst="roundRect">
              <a:avLst/>
            </a:prstGeom>
            <a:ln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Teste t de Hipóteses</a:t>
              </a:r>
            </a:p>
          </p:txBody>
        </p:sp>
        <p:cxnSp>
          <p:nvCxnSpPr>
            <p:cNvPr id="51" name="Conector: Angulado 50">
              <a:extLst>
                <a:ext uri="{FF2B5EF4-FFF2-40B4-BE49-F238E27FC236}">
                  <a16:creationId xmlns:a16="http://schemas.microsoft.com/office/drawing/2014/main" id="{376236B6-07B4-45A2-BD6D-D2A0395853D3}"/>
                </a:ext>
              </a:extLst>
            </p:cNvPr>
            <p:cNvCxnSpPr>
              <a:cxnSpLocks/>
              <a:stCxn id="20" idx="3"/>
              <a:endCxn id="50" idx="1"/>
            </p:cNvCxnSpPr>
            <p:nvPr/>
          </p:nvCxnSpPr>
          <p:spPr>
            <a:xfrm flipV="1">
              <a:off x="6859234" y="3478972"/>
              <a:ext cx="289079" cy="413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sp>
          <p:nvSpPr>
            <p:cNvPr id="53" name="Retângulo de cantos arredondados 6">
              <a:extLst>
                <a:ext uri="{FF2B5EF4-FFF2-40B4-BE49-F238E27FC236}">
                  <a16:creationId xmlns:a16="http://schemas.microsoft.com/office/drawing/2014/main" id="{C853C4D4-D03A-448B-9869-F7BC32F0A70B}"/>
                </a:ext>
              </a:extLst>
            </p:cNvPr>
            <p:cNvSpPr/>
            <p:nvPr/>
          </p:nvSpPr>
          <p:spPr>
            <a:xfrm>
              <a:off x="7148313" y="2843032"/>
              <a:ext cx="1785124" cy="360000"/>
            </a:xfrm>
            <a:prstGeom prst="roundRect">
              <a:avLst/>
            </a:prstGeom>
            <a:ln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Estatística Descritiva</a:t>
              </a:r>
            </a:p>
          </p:txBody>
        </p:sp>
        <p:sp>
          <p:nvSpPr>
            <p:cNvPr id="54" name="Retângulo de cantos arredondados 6">
              <a:extLst>
                <a:ext uri="{FF2B5EF4-FFF2-40B4-BE49-F238E27FC236}">
                  <a16:creationId xmlns:a16="http://schemas.microsoft.com/office/drawing/2014/main" id="{8BA1CD97-43C1-4DD3-A86B-EECE30B1B65D}"/>
                </a:ext>
              </a:extLst>
            </p:cNvPr>
            <p:cNvSpPr/>
            <p:nvPr/>
          </p:nvSpPr>
          <p:spPr>
            <a:xfrm>
              <a:off x="7148313" y="4210852"/>
              <a:ext cx="1785124" cy="360000"/>
            </a:xfrm>
            <a:prstGeom prst="roundRect">
              <a:avLst/>
            </a:prstGeom>
            <a:ln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Algoritmo </a:t>
              </a:r>
              <a:r>
                <a:rPr lang="pt-BR" sz="10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Boruta</a:t>
              </a:r>
              <a:endParaRPr lang="pt-BR" sz="1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55" name="Conector: Angulado 54">
              <a:extLst>
                <a:ext uri="{FF2B5EF4-FFF2-40B4-BE49-F238E27FC236}">
                  <a16:creationId xmlns:a16="http://schemas.microsoft.com/office/drawing/2014/main" id="{5EEEB9A7-5723-4A0E-8545-847638475687}"/>
                </a:ext>
              </a:extLst>
            </p:cNvPr>
            <p:cNvCxnSpPr>
              <a:cxnSpLocks/>
              <a:stCxn id="20" idx="3"/>
              <a:endCxn id="54" idx="1"/>
            </p:cNvCxnSpPr>
            <p:nvPr/>
          </p:nvCxnSpPr>
          <p:spPr>
            <a:xfrm>
              <a:off x="6859234" y="3892403"/>
              <a:ext cx="289079" cy="498449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6" name="Conector: Angulado 55">
              <a:extLst>
                <a:ext uri="{FF2B5EF4-FFF2-40B4-BE49-F238E27FC236}">
                  <a16:creationId xmlns:a16="http://schemas.microsoft.com/office/drawing/2014/main" id="{3BDE92CE-BF5B-4BDF-8E4C-B242C8832148}"/>
                </a:ext>
              </a:extLst>
            </p:cNvPr>
            <p:cNvCxnSpPr>
              <a:cxnSpLocks/>
              <a:stCxn id="20" idx="3"/>
              <a:endCxn id="53" idx="1"/>
            </p:cNvCxnSpPr>
            <p:nvPr/>
          </p:nvCxnSpPr>
          <p:spPr>
            <a:xfrm flipV="1">
              <a:off x="6859234" y="3023032"/>
              <a:ext cx="289079" cy="86937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sp>
          <p:nvSpPr>
            <p:cNvPr id="57" name="Retângulo de cantos arredondados 6">
              <a:extLst>
                <a:ext uri="{FF2B5EF4-FFF2-40B4-BE49-F238E27FC236}">
                  <a16:creationId xmlns:a16="http://schemas.microsoft.com/office/drawing/2014/main" id="{7A156772-2875-4745-9B6B-E28797B92A87}"/>
                </a:ext>
              </a:extLst>
            </p:cNvPr>
            <p:cNvSpPr/>
            <p:nvPr/>
          </p:nvSpPr>
          <p:spPr>
            <a:xfrm rot="5400000">
              <a:off x="1101166" y="3417872"/>
              <a:ext cx="5116287" cy="321386"/>
            </a:xfrm>
            <a:prstGeom prst="roundRect">
              <a:avLst/>
            </a:prstGeom>
            <a:ln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8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Desenvolvimento</a:t>
              </a:r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 de </a:t>
              </a:r>
              <a:r>
                <a:rPr lang="en-US" sz="8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Algoritmos</a:t>
              </a:r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 para a </a:t>
              </a:r>
              <a:r>
                <a:rPr lang="en-US" sz="8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Simulação</a:t>
              </a:r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 e </a:t>
              </a:r>
              <a:r>
                <a:rPr lang="en-US" sz="8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Análise</a:t>
              </a:r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 RDM</a:t>
              </a:r>
            </a:p>
            <a:p>
              <a:endParaRPr lang="en-US" sz="8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58" name="Conector: Angulado 57">
              <a:extLst>
                <a:ext uri="{FF2B5EF4-FFF2-40B4-BE49-F238E27FC236}">
                  <a16:creationId xmlns:a16="http://schemas.microsoft.com/office/drawing/2014/main" id="{7D7DEB2C-6AD2-451D-BDAC-C7CC1699D6AA}"/>
                </a:ext>
              </a:extLst>
            </p:cNvPr>
            <p:cNvCxnSpPr>
              <a:cxnSpLocks/>
              <a:endCxn id="19" idx="1"/>
            </p:cNvCxnSpPr>
            <p:nvPr/>
          </p:nvCxnSpPr>
          <p:spPr>
            <a:xfrm>
              <a:off x="3820003" y="1900357"/>
              <a:ext cx="209631" cy="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9" name="Conector: Angulado 58">
              <a:extLst>
                <a:ext uri="{FF2B5EF4-FFF2-40B4-BE49-F238E27FC236}">
                  <a16:creationId xmlns:a16="http://schemas.microsoft.com/office/drawing/2014/main" id="{AD606046-1CBF-418D-B2B9-027554A18F29}"/>
                </a:ext>
              </a:extLst>
            </p:cNvPr>
            <p:cNvCxnSpPr>
              <a:cxnSpLocks/>
            </p:cNvCxnSpPr>
            <p:nvPr/>
          </p:nvCxnSpPr>
          <p:spPr>
            <a:xfrm>
              <a:off x="3820003" y="3943987"/>
              <a:ext cx="209631" cy="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60" name="Conector: Angulado 59">
              <a:extLst>
                <a:ext uri="{FF2B5EF4-FFF2-40B4-BE49-F238E27FC236}">
                  <a16:creationId xmlns:a16="http://schemas.microsoft.com/office/drawing/2014/main" id="{21979012-E677-4803-BFCB-F4ACA0FD6198}"/>
                </a:ext>
              </a:extLst>
            </p:cNvPr>
            <p:cNvCxnSpPr>
              <a:cxnSpLocks/>
            </p:cNvCxnSpPr>
            <p:nvPr/>
          </p:nvCxnSpPr>
          <p:spPr>
            <a:xfrm>
              <a:off x="3820003" y="5583474"/>
              <a:ext cx="209631" cy="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653268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21ED7833-18C1-4A9A-9612-55744D7EF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1 – INTRODUÇÃO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85D82F79-EAA4-4D13-9878-AB91D6A2D1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2313" y="3429000"/>
            <a:ext cx="7772400" cy="977900"/>
          </a:xfrm>
        </p:spPr>
        <p:txBody>
          <a:bodyPr>
            <a:normAutofit/>
          </a:bodyPr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50518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3515121-4C84-42E9-9267-0B0AEDF012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Coleta de Dados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AE14F0E-D1FA-405A-B3A6-3565A08441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3968" y="1411984"/>
            <a:ext cx="4692318" cy="2049825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202185F7-EB7E-440A-88F0-4B88042F9F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3968" y="3549733"/>
            <a:ext cx="4692318" cy="2098842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98294AC0-533B-40E6-9EA1-37371F8B1E6F}"/>
              </a:ext>
            </a:extLst>
          </p:cNvPr>
          <p:cNvSpPr txBox="1"/>
          <p:nvPr/>
        </p:nvSpPr>
        <p:spPr>
          <a:xfrm>
            <a:off x="606388" y="1411984"/>
            <a:ext cx="3528392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b="1" dirty="0"/>
              <a:t>Relatórios Retrospectivos</a:t>
            </a:r>
            <a:r>
              <a:rPr lang="pt-BR" sz="1600" dirty="0"/>
              <a:t>: Agregam dados passados sobre a Indústria da Manufatura Aditiva (ex.: demanda);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b="1" dirty="0"/>
              <a:t>Relatórios Prospectivos</a:t>
            </a:r>
            <a:r>
              <a:rPr lang="pt-BR" sz="1600" dirty="0"/>
              <a:t>: Focalizam-se sobre as potencialidades da Manufatura Aditiva (ex.: informações sobre a difusão potencial da tecnologia);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b="1" dirty="0"/>
              <a:t>Fundamentos Financeiros</a:t>
            </a:r>
            <a:r>
              <a:rPr lang="pt-BR" sz="1600" dirty="0"/>
              <a:t>: Consolidam dados de empresas com ação negociadas em bolsa (ex.: despesas com P &amp; D);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b="1" dirty="0"/>
              <a:t>Guias Tecnológicos</a:t>
            </a:r>
            <a:r>
              <a:rPr lang="pt-BR" sz="1600" dirty="0"/>
              <a:t>: Apresentam informações técnicas sobre a indústria (ex.: como a performance é considerada).</a:t>
            </a:r>
          </a:p>
        </p:txBody>
      </p:sp>
    </p:spTree>
    <p:extLst>
      <p:ext uri="{BB962C8B-B14F-4D97-AF65-F5344CB8AC3E}">
        <p14:creationId xmlns:p14="http://schemas.microsoft.com/office/powerpoint/2010/main" val="2789062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0F0819-159E-4A50-80F0-8A7346DC1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Análise de Dados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AB815E0-FA86-4F21-B54B-69AF552A25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989" y="1700808"/>
            <a:ext cx="8132021" cy="4018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1774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2C2DD4B3-F720-43AE-95C8-F977AE4A1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4 – DESENVOLVIMENTO DA ANÁLISE RDM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DCFB9D9F-A881-46F1-A05D-9DA2D560B5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225741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49690524-3CEB-415D-A794-9B792BAA3F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4.1 Estruturação do Problema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77A1FB0B-5B7A-4161-BB66-4C6A0570E2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153" y="1628800"/>
            <a:ext cx="6401693" cy="3858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9725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5B9E1126-EA44-42FC-BF01-ACF36A85A6BA}"/>
              </a:ext>
            </a:extLst>
          </p:cNvPr>
          <p:cNvSpPr/>
          <p:nvPr/>
        </p:nvSpPr>
        <p:spPr>
          <a:xfrm>
            <a:off x="2085979" y="3537747"/>
            <a:ext cx="1239425" cy="627387"/>
          </a:xfrm>
          <a:prstGeom prst="rect">
            <a:avLst/>
          </a:prstGeom>
          <a:ln w="44450" cmpd="dbl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pt-BR" sz="1000" dirty="0">
                <a:latin typeface="Arial" panose="020B0604020202020204" pitchFamily="34" charset="0"/>
                <a:cs typeface="Arial" panose="020B0604020202020204" pitchFamily="34" charset="0"/>
              </a:rPr>
              <a:t>Valor Presente Líquido</a:t>
            </a:r>
          </a:p>
          <a:p>
            <a:r>
              <a:rPr lang="pt-BR" sz="800" dirty="0">
                <a:latin typeface="Arial" panose="020B0604020202020204" pitchFamily="34" charset="0"/>
                <a:cs typeface="Arial" panose="020B0604020202020204" pitchFamily="34" charset="0"/>
              </a:rPr>
              <a:t>F(Produção, Custos)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479CFE3D-A4E0-46E2-817E-E5D4E2AE68A0}"/>
              </a:ext>
            </a:extLst>
          </p:cNvPr>
          <p:cNvSpPr/>
          <p:nvPr/>
        </p:nvSpPr>
        <p:spPr>
          <a:xfrm>
            <a:off x="3856788" y="4818514"/>
            <a:ext cx="1239425" cy="627387"/>
          </a:xfrm>
          <a:prstGeom prst="rect">
            <a:avLst/>
          </a:prstGeom>
          <a:ln w="44450" cmpd="dbl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pt-BR" sz="1000" dirty="0">
                <a:latin typeface="Arial" panose="020B0604020202020204" pitchFamily="34" charset="0"/>
                <a:cs typeface="Arial" panose="020B0604020202020204" pitchFamily="34" charset="0"/>
              </a:rPr>
              <a:t>Capacidade</a:t>
            </a:r>
          </a:p>
          <a:p>
            <a:r>
              <a:rPr lang="pt-BR" sz="800" dirty="0">
                <a:latin typeface="Arial" panose="020B0604020202020204" pitchFamily="34" charset="0"/>
                <a:cs typeface="Arial" panose="020B0604020202020204" pitchFamily="34" charset="0"/>
              </a:rPr>
              <a:t>f(Estratégia de Cap., Previsão de Demanda)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03136B83-3EE1-424A-B21B-D614AC5DC657}"/>
              </a:ext>
            </a:extLst>
          </p:cNvPr>
          <p:cNvSpPr/>
          <p:nvPr/>
        </p:nvSpPr>
        <p:spPr>
          <a:xfrm>
            <a:off x="3851920" y="2420888"/>
            <a:ext cx="1239425" cy="570352"/>
          </a:xfrm>
          <a:prstGeom prst="rect">
            <a:avLst/>
          </a:prstGeom>
          <a:ln w="44450" cmpd="dbl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pt-BR" sz="1000" dirty="0">
                <a:latin typeface="Arial" panose="020B0604020202020204" pitchFamily="34" charset="0"/>
                <a:cs typeface="Arial" panose="020B0604020202020204" pitchFamily="34" charset="0"/>
              </a:rPr>
              <a:t>Market </a:t>
            </a:r>
            <a:r>
              <a:rPr lang="pt-BR" sz="1000" dirty="0" err="1">
                <a:latin typeface="Arial" panose="020B0604020202020204" pitchFamily="34" charset="0"/>
                <a:cs typeface="Arial" panose="020B0604020202020204" pitchFamily="34" charset="0"/>
              </a:rPr>
              <a:t>Share</a:t>
            </a:r>
            <a:endParaRPr lang="pt-BR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800" dirty="0">
                <a:latin typeface="Arial" panose="020B0604020202020204" pitchFamily="34" charset="0"/>
                <a:cs typeface="Arial" panose="020B0604020202020204" pitchFamily="34" charset="0"/>
              </a:rPr>
              <a:t>f(Preço, Tempo de Entrega)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3D8EB248-A4F3-4406-ACA4-7E981E87F40C}"/>
              </a:ext>
            </a:extLst>
          </p:cNvPr>
          <p:cNvSpPr/>
          <p:nvPr/>
        </p:nvSpPr>
        <p:spPr>
          <a:xfrm>
            <a:off x="3851921" y="1636281"/>
            <a:ext cx="1239425" cy="570352"/>
          </a:xfrm>
          <a:prstGeom prst="rect">
            <a:avLst/>
          </a:prstGeom>
          <a:ln w="44450" cmpd="dbl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pt-BR" sz="1000" dirty="0">
                <a:latin typeface="Arial" panose="020B0604020202020204" pitchFamily="34" charset="0"/>
                <a:cs typeface="Arial" panose="020B0604020202020204" pitchFamily="34" charset="0"/>
              </a:rPr>
              <a:t>Preço</a:t>
            </a:r>
          </a:p>
          <a:p>
            <a:r>
              <a:rPr lang="pt-BR" sz="800" dirty="0">
                <a:latin typeface="Arial" panose="020B0604020202020204" pitchFamily="34" charset="0"/>
                <a:cs typeface="Arial" panose="020B0604020202020204" pitchFamily="34" charset="0"/>
              </a:rPr>
              <a:t>f(Custo, Utilização da Capacidade)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0B8EA17B-CEF7-4C12-A46E-2E278949A72E}"/>
              </a:ext>
            </a:extLst>
          </p:cNvPr>
          <p:cNvSpPr/>
          <p:nvPr/>
        </p:nvSpPr>
        <p:spPr>
          <a:xfrm>
            <a:off x="5493283" y="3785565"/>
            <a:ext cx="1239425" cy="75913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pt-BR" sz="1000" dirty="0">
                <a:latin typeface="Arial" panose="020B0604020202020204" pitchFamily="34" charset="0"/>
                <a:cs typeface="Arial" panose="020B0604020202020204" pitchFamily="34" charset="0"/>
              </a:rPr>
              <a:t>Difusão do Produto</a:t>
            </a:r>
          </a:p>
          <a:p>
            <a:r>
              <a:rPr lang="pt-BR" sz="800" dirty="0">
                <a:latin typeface="Arial" panose="020B0604020202020204" pitchFamily="34" charset="0"/>
                <a:cs typeface="Arial" panose="020B0604020202020204" pitchFamily="34" charset="0"/>
              </a:rPr>
              <a:t>f(Velocidade da Industria, Demanda)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266B3801-5FAF-4C72-B156-784249554A05}"/>
              </a:ext>
            </a:extLst>
          </p:cNvPr>
          <p:cNvSpPr/>
          <p:nvPr/>
        </p:nvSpPr>
        <p:spPr>
          <a:xfrm>
            <a:off x="5493283" y="2793826"/>
            <a:ext cx="1239425" cy="75913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pt-BR" sz="1000" dirty="0">
                <a:latin typeface="Arial" panose="020B0604020202020204" pitchFamily="34" charset="0"/>
                <a:cs typeface="Arial" panose="020B0604020202020204" pitchFamily="34" charset="0"/>
              </a:rPr>
              <a:t>Demanda Global</a:t>
            </a:r>
          </a:p>
          <a:p>
            <a:r>
              <a:rPr lang="pt-BR" sz="800" dirty="0">
                <a:latin typeface="Arial" panose="020B0604020202020204" pitchFamily="34" charset="0"/>
                <a:cs typeface="Arial" panose="020B0604020202020204" pitchFamily="34" charset="0"/>
              </a:rPr>
              <a:t>f(Preço, Tamanho Estimado do Mercado</a:t>
            </a:r>
            <a:r>
              <a:rPr lang="pt-BR" sz="10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52D220D5-DF2A-4194-91B4-2E1969A38DDF}"/>
              </a:ext>
            </a:extLst>
          </p:cNvPr>
          <p:cNvSpPr/>
          <p:nvPr/>
        </p:nvSpPr>
        <p:spPr>
          <a:xfrm>
            <a:off x="3856787" y="3561202"/>
            <a:ext cx="1239425" cy="570352"/>
          </a:xfrm>
          <a:prstGeom prst="rect">
            <a:avLst/>
          </a:prstGeom>
          <a:ln w="44450" cmpd="dbl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pt-BR" sz="1000" dirty="0">
                <a:latin typeface="Arial" panose="020B0604020202020204" pitchFamily="34" charset="0"/>
                <a:cs typeface="Arial" panose="020B0604020202020204" pitchFamily="34" charset="0"/>
              </a:rPr>
              <a:t>Produção</a:t>
            </a:r>
          </a:p>
          <a:p>
            <a:r>
              <a:rPr lang="pt-BR" sz="800" dirty="0">
                <a:latin typeface="Arial" panose="020B0604020202020204" pitchFamily="34" charset="0"/>
                <a:cs typeface="Arial" panose="020B0604020202020204" pitchFamily="34" charset="0"/>
              </a:rPr>
              <a:t>f(</a:t>
            </a:r>
            <a:r>
              <a:rPr lang="pt-BR" sz="800" dirty="0" err="1">
                <a:latin typeface="Arial" panose="020B0604020202020204" pitchFamily="34" charset="0"/>
                <a:cs typeface="Arial" panose="020B0604020202020204" pitchFamily="34" charset="0"/>
              </a:rPr>
              <a:t>Mkt</a:t>
            </a:r>
            <a:r>
              <a:rPr lang="pt-BR" sz="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800" dirty="0" err="1">
                <a:latin typeface="Arial" panose="020B0604020202020204" pitchFamily="34" charset="0"/>
                <a:cs typeface="Arial" panose="020B0604020202020204" pitchFamily="34" charset="0"/>
              </a:rPr>
              <a:t>Share</a:t>
            </a:r>
            <a:r>
              <a:rPr lang="pt-BR" sz="800" dirty="0">
                <a:latin typeface="Arial" panose="020B0604020202020204" pitchFamily="34" charset="0"/>
                <a:cs typeface="Arial" panose="020B0604020202020204" pitchFamily="34" charset="0"/>
              </a:rPr>
              <a:t>, Capacidade)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91DB11FA-2392-46E0-B03C-34D43AB5CE0C}"/>
              </a:ext>
            </a:extLst>
          </p:cNvPr>
          <p:cNvSpPr/>
          <p:nvPr/>
        </p:nvSpPr>
        <p:spPr>
          <a:xfrm>
            <a:off x="2085979" y="4825318"/>
            <a:ext cx="1239425" cy="627387"/>
          </a:xfrm>
          <a:prstGeom prst="rect">
            <a:avLst/>
          </a:prstGeom>
          <a:ln w="44450" cmpd="dbl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pt-BR" sz="1000" dirty="0">
                <a:latin typeface="Arial" panose="020B0604020202020204" pitchFamily="34" charset="0"/>
                <a:cs typeface="Arial" panose="020B0604020202020204" pitchFamily="34" charset="0"/>
              </a:rPr>
              <a:t>Demanda Prevista</a:t>
            </a:r>
          </a:p>
          <a:p>
            <a:r>
              <a:rPr lang="pt-BR" sz="800" dirty="0">
                <a:latin typeface="Arial" panose="020B0604020202020204" pitchFamily="34" charset="0"/>
                <a:cs typeface="Arial" panose="020B0604020202020204" pitchFamily="34" charset="0"/>
              </a:rPr>
              <a:t>f(Produção)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8EAFD4B3-AF92-4A65-8430-5369540DEB9F}"/>
              </a:ext>
            </a:extLst>
          </p:cNvPr>
          <p:cNvSpPr/>
          <p:nvPr/>
        </p:nvSpPr>
        <p:spPr>
          <a:xfrm>
            <a:off x="745700" y="3430396"/>
            <a:ext cx="1185352" cy="690126"/>
          </a:xfrm>
          <a:prstGeom prst="rect">
            <a:avLst/>
          </a:prstGeom>
          <a:ln w="44450" cmpd="dbl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pt-BR" sz="1000" dirty="0">
                <a:latin typeface="Arial" panose="020B0604020202020204" pitchFamily="34" charset="0"/>
                <a:cs typeface="Arial" panose="020B0604020202020204" pitchFamily="34" charset="0"/>
              </a:rPr>
              <a:t>Market </a:t>
            </a:r>
            <a:r>
              <a:rPr lang="pt-BR" sz="1000" dirty="0" err="1">
                <a:latin typeface="Arial" panose="020B0604020202020204" pitchFamily="34" charset="0"/>
                <a:cs typeface="Arial" panose="020B0604020202020204" pitchFamily="34" charset="0"/>
              </a:rPr>
              <a:t>Share</a:t>
            </a:r>
            <a:r>
              <a:rPr lang="pt-BR" sz="1000" dirty="0">
                <a:latin typeface="Arial" panose="020B0604020202020204" pitchFamily="34" charset="0"/>
                <a:cs typeface="Arial" panose="020B0604020202020204" pitchFamily="34" charset="0"/>
              </a:rPr>
              <a:t> Alvo; Postura Agressiva / Conservadora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393E6082-505B-47C7-819E-FF28E4DA3E83}"/>
              </a:ext>
            </a:extLst>
          </p:cNvPr>
          <p:cNvSpPr/>
          <p:nvPr/>
        </p:nvSpPr>
        <p:spPr>
          <a:xfrm>
            <a:off x="2090947" y="2455023"/>
            <a:ext cx="1239425" cy="627387"/>
          </a:xfrm>
          <a:prstGeom prst="rect">
            <a:avLst/>
          </a:prstGeom>
          <a:ln w="44450" cmpd="dbl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pt-BR" sz="1000" dirty="0">
                <a:latin typeface="Arial" panose="020B0604020202020204" pitchFamily="34" charset="0"/>
                <a:cs typeface="Arial" panose="020B0604020202020204" pitchFamily="34" charset="0"/>
              </a:rPr>
              <a:t>Custo</a:t>
            </a:r>
          </a:p>
          <a:p>
            <a:r>
              <a:rPr lang="pt-BR" sz="700" dirty="0">
                <a:latin typeface="Arial" panose="020B0604020202020204" pitchFamily="34" charset="0"/>
                <a:cs typeface="Arial" panose="020B0604020202020204" pitchFamily="34" charset="0"/>
              </a:rPr>
              <a:t>f(Experiência de Produção, escala mínima).</a:t>
            </a:r>
          </a:p>
        </p:txBody>
      </p:sp>
      <p:cxnSp>
        <p:nvCxnSpPr>
          <p:cNvPr id="14" name="Conector: Curvo 17">
            <a:extLst>
              <a:ext uri="{FF2B5EF4-FFF2-40B4-BE49-F238E27FC236}">
                <a16:creationId xmlns:a16="http://schemas.microsoft.com/office/drawing/2014/main" id="{98DFE1D7-9A41-4773-AB38-3D99E07E40E7}"/>
              </a:ext>
            </a:extLst>
          </p:cNvPr>
          <p:cNvCxnSpPr>
            <a:stCxn id="7" idx="3"/>
            <a:endCxn id="9" idx="0"/>
          </p:cNvCxnSpPr>
          <p:nvPr/>
        </p:nvCxnSpPr>
        <p:spPr>
          <a:xfrm>
            <a:off x="5091346" y="1921457"/>
            <a:ext cx="1021650" cy="872369"/>
          </a:xfrm>
          <a:prstGeom prst="bentConnector2">
            <a:avLst/>
          </a:prstGeom>
          <a:ln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Conector: Curvo 41">
            <a:extLst>
              <a:ext uri="{FF2B5EF4-FFF2-40B4-BE49-F238E27FC236}">
                <a16:creationId xmlns:a16="http://schemas.microsoft.com/office/drawing/2014/main" id="{E688206C-8B29-4B58-A6CC-0D053A553378}"/>
              </a:ext>
            </a:extLst>
          </p:cNvPr>
          <p:cNvCxnSpPr>
            <a:cxnSpLocks/>
          </p:cNvCxnSpPr>
          <p:nvPr/>
        </p:nvCxnSpPr>
        <p:spPr>
          <a:xfrm flipV="1">
            <a:off x="4781489" y="4130774"/>
            <a:ext cx="0" cy="682321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Conector: Curvo 15">
            <a:extLst>
              <a:ext uri="{FF2B5EF4-FFF2-40B4-BE49-F238E27FC236}">
                <a16:creationId xmlns:a16="http://schemas.microsoft.com/office/drawing/2014/main" id="{D9E9D120-C3DD-4B97-B7DC-E0F093CEEC3C}"/>
              </a:ext>
            </a:extLst>
          </p:cNvPr>
          <p:cNvCxnSpPr>
            <a:cxnSpLocks/>
            <a:stCxn id="7" idx="2"/>
            <a:endCxn id="6" idx="0"/>
          </p:cNvCxnSpPr>
          <p:nvPr/>
        </p:nvCxnSpPr>
        <p:spPr>
          <a:xfrm rot="5400000">
            <a:off x="4364506" y="2313760"/>
            <a:ext cx="214256" cy="1"/>
          </a:xfrm>
          <a:prstGeom prst="curvedConnector3">
            <a:avLst>
              <a:gd name="adj1" fmla="val 50000"/>
            </a:avLst>
          </a:prstGeom>
          <a:ln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Conector: Curvo 53">
            <a:extLst>
              <a:ext uri="{FF2B5EF4-FFF2-40B4-BE49-F238E27FC236}">
                <a16:creationId xmlns:a16="http://schemas.microsoft.com/office/drawing/2014/main" id="{05D1803A-E84E-4A02-927B-2D0A4BD7CE8E}"/>
              </a:ext>
            </a:extLst>
          </p:cNvPr>
          <p:cNvCxnSpPr>
            <a:cxnSpLocks/>
            <a:stCxn id="13" idx="0"/>
            <a:endCxn id="7" idx="1"/>
          </p:cNvCxnSpPr>
          <p:nvPr/>
        </p:nvCxnSpPr>
        <p:spPr>
          <a:xfrm rot="5400000" flipH="1" flipV="1">
            <a:off x="3014507" y="1617610"/>
            <a:ext cx="533566" cy="1141261"/>
          </a:xfrm>
          <a:prstGeom prst="bentConnector2">
            <a:avLst/>
          </a:prstGeom>
          <a:ln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Conector: Curvo 58">
            <a:extLst>
              <a:ext uri="{FF2B5EF4-FFF2-40B4-BE49-F238E27FC236}">
                <a16:creationId xmlns:a16="http://schemas.microsoft.com/office/drawing/2014/main" id="{A6ACD90B-537F-406A-AB33-5C0F8D07E35C}"/>
              </a:ext>
            </a:extLst>
          </p:cNvPr>
          <p:cNvCxnSpPr>
            <a:cxnSpLocks/>
            <a:stCxn id="6" idx="2"/>
            <a:endCxn id="10" idx="0"/>
          </p:cNvCxnSpPr>
          <p:nvPr/>
        </p:nvCxnSpPr>
        <p:spPr>
          <a:xfrm>
            <a:off x="4471632" y="2991240"/>
            <a:ext cx="4867" cy="569962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Conector: Curvo 65">
            <a:extLst>
              <a:ext uri="{FF2B5EF4-FFF2-40B4-BE49-F238E27FC236}">
                <a16:creationId xmlns:a16="http://schemas.microsoft.com/office/drawing/2014/main" id="{207B9FB3-7490-4C90-8FB2-47ADB4CCB51D}"/>
              </a:ext>
            </a:extLst>
          </p:cNvPr>
          <p:cNvCxnSpPr>
            <a:cxnSpLocks/>
            <a:stCxn id="13" idx="2"/>
            <a:endCxn id="4" idx="0"/>
          </p:cNvCxnSpPr>
          <p:nvPr/>
        </p:nvCxnSpPr>
        <p:spPr>
          <a:xfrm flipH="1">
            <a:off x="2705691" y="3082410"/>
            <a:ext cx="4968" cy="455337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Conector: Curvo 69">
            <a:extLst>
              <a:ext uri="{FF2B5EF4-FFF2-40B4-BE49-F238E27FC236}">
                <a16:creationId xmlns:a16="http://schemas.microsoft.com/office/drawing/2014/main" id="{A56807C2-13C0-41EA-88AA-906926789F16}"/>
              </a:ext>
            </a:extLst>
          </p:cNvPr>
          <p:cNvCxnSpPr>
            <a:cxnSpLocks/>
            <a:stCxn id="10" idx="1"/>
            <a:endCxn id="13" idx="3"/>
          </p:cNvCxnSpPr>
          <p:nvPr/>
        </p:nvCxnSpPr>
        <p:spPr>
          <a:xfrm rot="10800000">
            <a:off x="3330372" y="2768717"/>
            <a:ext cx="526415" cy="1077661"/>
          </a:xfrm>
          <a:prstGeom prst="bentConnector3">
            <a:avLst/>
          </a:prstGeom>
          <a:ln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Conector: Curvo 85">
            <a:extLst>
              <a:ext uri="{FF2B5EF4-FFF2-40B4-BE49-F238E27FC236}">
                <a16:creationId xmlns:a16="http://schemas.microsoft.com/office/drawing/2014/main" id="{2B0A22AF-B727-4AA7-B577-F95934CAC8F2}"/>
              </a:ext>
            </a:extLst>
          </p:cNvPr>
          <p:cNvCxnSpPr>
            <a:cxnSpLocks/>
            <a:stCxn id="10" idx="2"/>
            <a:endCxn id="11" idx="0"/>
          </p:cNvCxnSpPr>
          <p:nvPr/>
        </p:nvCxnSpPr>
        <p:spPr>
          <a:xfrm rot="5400000">
            <a:off x="3244213" y="3593032"/>
            <a:ext cx="693765" cy="1770808"/>
          </a:xfrm>
          <a:prstGeom prst="bentConnector3">
            <a:avLst>
              <a:gd name="adj1" fmla="val 50000"/>
            </a:avLst>
          </a:prstGeom>
          <a:ln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Conector: Curvo 89">
            <a:extLst>
              <a:ext uri="{FF2B5EF4-FFF2-40B4-BE49-F238E27FC236}">
                <a16:creationId xmlns:a16="http://schemas.microsoft.com/office/drawing/2014/main" id="{C31AED6F-8289-4362-9FC0-027050C855E1}"/>
              </a:ext>
            </a:extLst>
          </p:cNvPr>
          <p:cNvCxnSpPr>
            <a:cxnSpLocks/>
            <a:stCxn id="11" idx="3"/>
            <a:endCxn id="5" idx="1"/>
          </p:cNvCxnSpPr>
          <p:nvPr/>
        </p:nvCxnSpPr>
        <p:spPr>
          <a:xfrm flipV="1">
            <a:off x="3325404" y="5132207"/>
            <a:ext cx="531384" cy="6804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Conector: Curvo 99">
            <a:extLst>
              <a:ext uri="{FF2B5EF4-FFF2-40B4-BE49-F238E27FC236}">
                <a16:creationId xmlns:a16="http://schemas.microsoft.com/office/drawing/2014/main" id="{B19EDCC9-B9E3-44F9-B094-7B7DBFF18488}"/>
              </a:ext>
            </a:extLst>
          </p:cNvPr>
          <p:cNvCxnSpPr>
            <a:cxnSpLocks/>
            <a:stCxn id="5" idx="3"/>
            <a:endCxn id="6" idx="3"/>
          </p:cNvCxnSpPr>
          <p:nvPr/>
        </p:nvCxnSpPr>
        <p:spPr>
          <a:xfrm flipH="1" flipV="1">
            <a:off x="5091345" y="2706065"/>
            <a:ext cx="4868" cy="2426143"/>
          </a:xfrm>
          <a:prstGeom prst="bentConnector3">
            <a:avLst>
              <a:gd name="adj1" fmla="val -39598200"/>
            </a:avLst>
          </a:prstGeom>
          <a:ln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Conector: Curvo 106">
            <a:extLst>
              <a:ext uri="{FF2B5EF4-FFF2-40B4-BE49-F238E27FC236}">
                <a16:creationId xmlns:a16="http://schemas.microsoft.com/office/drawing/2014/main" id="{53876057-C5D0-4D4D-BAF0-57B957B332EF}"/>
              </a:ext>
            </a:extLst>
          </p:cNvPr>
          <p:cNvCxnSpPr>
            <a:cxnSpLocks/>
            <a:stCxn id="9" idx="2"/>
            <a:endCxn id="8" idx="0"/>
          </p:cNvCxnSpPr>
          <p:nvPr/>
        </p:nvCxnSpPr>
        <p:spPr>
          <a:xfrm>
            <a:off x="6112996" y="3552964"/>
            <a:ext cx="0" cy="232601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Conector: Curvo 110">
            <a:extLst>
              <a:ext uri="{FF2B5EF4-FFF2-40B4-BE49-F238E27FC236}">
                <a16:creationId xmlns:a16="http://schemas.microsoft.com/office/drawing/2014/main" id="{3F240B7E-144F-4545-8977-A85AF1F6EAFF}"/>
              </a:ext>
            </a:extLst>
          </p:cNvPr>
          <p:cNvCxnSpPr>
            <a:cxnSpLocks/>
            <a:stCxn id="8" idx="1"/>
            <a:endCxn id="10" idx="3"/>
          </p:cNvCxnSpPr>
          <p:nvPr/>
        </p:nvCxnSpPr>
        <p:spPr>
          <a:xfrm rot="10800000">
            <a:off x="5096213" y="3846378"/>
            <a:ext cx="397071" cy="318756"/>
          </a:xfrm>
          <a:prstGeom prst="bentConnector3">
            <a:avLst>
              <a:gd name="adj1" fmla="val 50000"/>
            </a:avLst>
          </a:prstGeom>
          <a:ln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Conector: Curvo 120">
            <a:extLst>
              <a:ext uri="{FF2B5EF4-FFF2-40B4-BE49-F238E27FC236}">
                <a16:creationId xmlns:a16="http://schemas.microsoft.com/office/drawing/2014/main" id="{8546896E-4CE0-4091-A1C1-E13655463623}"/>
              </a:ext>
            </a:extLst>
          </p:cNvPr>
          <p:cNvCxnSpPr>
            <a:cxnSpLocks/>
            <a:stCxn id="10" idx="1"/>
            <a:endCxn id="4" idx="3"/>
          </p:cNvCxnSpPr>
          <p:nvPr/>
        </p:nvCxnSpPr>
        <p:spPr>
          <a:xfrm flipH="1">
            <a:off x="3325404" y="3846378"/>
            <a:ext cx="531383" cy="5063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Conector: Curvo 69">
            <a:extLst>
              <a:ext uri="{FF2B5EF4-FFF2-40B4-BE49-F238E27FC236}">
                <a16:creationId xmlns:a16="http://schemas.microsoft.com/office/drawing/2014/main" id="{2566986E-E652-4FC6-9A09-3604B42AB63C}"/>
              </a:ext>
            </a:extLst>
          </p:cNvPr>
          <p:cNvCxnSpPr>
            <a:cxnSpLocks/>
            <a:stCxn id="12" idx="0"/>
            <a:endCxn id="7" idx="0"/>
          </p:cNvCxnSpPr>
          <p:nvPr/>
        </p:nvCxnSpPr>
        <p:spPr>
          <a:xfrm rot="5400000" flipH="1" flipV="1">
            <a:off x="2007948" y="966710"/>
            <a:ext cx="1794115" cy="3133258"/>
          </a:xfrm>
          <a:prstGeom prst="bentConnector3">
            <a:avLst>
              <a:gd name="adj1" fmla="val 112742"/>
            </a:avLst>
          </a:prstGeom>
          <a:ln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Conector: Curvo 69">
            <a:extLst>
              <a:ext uri="{FF2B5EF4-FFF2-40B4-BE49-F238E27FC236}">
                <a16:creationId xmlns:a16="http://schemas.microsoft.com/office/drawing/2014/main" id="{17B452F3-9F5D-49B9-BE92-AB0AF6D215DA}"/>
              </a:ext>
            </a:extLst>
          </p:cNvPr>
          <p:cNvCxnSpPr>
            <a:cxnSpLocks/>
            <a:stCxn id="12" idx="2"/>
            <a:endCxn id="5" idx="2"/>
          </p:cNvCxnSpPr>
          <p:nvPr/>
        </p:nvCxnSpPr>
        <p:spPr>
          <a:xfrm rot="16200000" flipH="1">
            <a:off x="2244749" y="3214148"/>
            <a:ext cx="1325379" cy="3138125"/>
          </a:xfrm>
          <a:prstGeom prst="bentConnector3">
            <a:avLst>
              <a:gd name="adj1" fmla="val 117248"/>
            </a:avLst>
          </a:prstGeom>
          <a:ln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708473FA-28E3-4239-B92C-2D26BE3382C5}"/>
              </a:ext>
            </a:extLst>
          </p:cNvPr>
          <p:cNvSpPr txBox="1"/>
          <p:nvPr/>
        </p:nvSpPr>
        <p:spPr>
          <a:xfrm>
            <a:off x="5196638" y="2080611"/>
            <a:ext cx="8110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" dirty="0">
                <a:latin typeface="Arial" panose="020B0604020202020204" pitchFamily="34" charset="0"/>
                <a:cs typeface="Arial" panose="020B0604020202020204" pitchFamily="34" charset="0"/>
              </a:rPr>
              <a:t>R1 -</a:t>
            </a:r>
            <a:r>
              <a:rPr lang="pt-BR" sz="800" dirty="0" err="1">
                <a:latin typeface="Arial" panose="020B0604020202020204" pitchFamily="34" charset="0"/>
                <a:cs typeface="Arial" panose="020B0604020202020204" pitchFamily="34" charset="0"/>
              </a:rPr>
              <a:t>Crescim</a:t>
            </a:r>
            <a:r>
              <a:rPr lang="pt-BR" sz="800" dirty="0">
                <a:latin typeface="Arial" panose="020B0604020202020204" pitchFamily="34" charset="0"/>
                <a:cs typeface="Arial" panose="020B0604020202020204" pitchFamily="34" charset="0"/>
              </a:rPr>
              <a:t>. Demanda</a:t>
            </a: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53B957D1-5607-4EFE-8B66-49FBD7F1CE42}"/>
              </a:ext>
            </a:extLst>
          </p:cNvPr>
          <p:cNvSpPr txBox="1"/>
          <p:nvPr/>
        </p:nvSpPr>
        <p:spPr>
          <a:xfrm>
            <a:off x="2924840" y="2078532"/>
            <a:ext cx="8110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" dirty="0">
                <a:latin typeface="Arial" panose="020B0604020202020204" pitchFamily="34" charset="0"/>
                <a:cs typeface="Arial" panose="020B0604020202020204" pitchFamily="34" charset="0"/>
              </a:rPr>
              <a:t>R2 -</a:t>
            </a:r>
            <a:r>
              <a:rPr lang="pt-BR" sz="800" dirty="0" err="1">
                <a:latin typeface="Arial" panose="020B0604020202020204" pitchFamily="34" charset="0"/>
                <a:cs typeface="Arial" panose="020B0604020202020204" pitchFamily="34" charset="0"/>
              </a:rPr>
              <a:t>Crescim</a:t>
            </a:r>
            <a:r>
              <a:rPr lang="pt-BR" sz="8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pt-BR" sz="800" dirty="0" err="1">
                <a:latin typeface="Arial" panose="020B0604020202020204" pitchFamily="34" charset="0"/>
                <a:cs typeface="Arial" panose="020B0604020202020204" pitchFamily="34" charset="0"/>
              </a:rPr>
              <a:t>Share</a:t>
            </a:r>
            <a:endParaRPr lang="pt-BR" sz="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2F784AB6-D55B-4789-8F6B-868BEA87E9F8}"/>
              </a:ext>
            </a:extLst>
          </p:cNvPr>
          <p:cNvSpPr txBox="1"/>
          <p:nvPr/>
        </p:nvSpPr>
        <p:spPr>
          <a:xfrm>
            <a:off x="3316942" y="4538401"/>
            <a:ext cx="8110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" dirty="0">
                <a:latin typeface="Arial" panose="020B0604020202020204" pitchFamily="34" charset="0"/>
                <a:cs typeface="Arial" panose="020B0604020202020204" pitchFamily="34" charset="0"/>
              </a:rPr>
              <a:t>R3 -</a:t>
            </a:r>
            <a:r>
              <a:rPr lang="pt-BR" sz="800" dirty="0" err="1">
                <a:latin typeface="Arial" panose="020B0604020202020204" pitchFamily="34" charset="0"/>
                <a:cs typeface="Arial" panose="020B0604020202020204" pitchFamily="34" charset="0"/>
              </a:rPr>
              <a:t>Crescim</a:t>
            </a:r>
            <a:r>
              <a:rPr lang="pt-BR" sz="8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pt-BR" sz="800" dirty="0" err="1">
                <a:latin typeface="Arial" panose="020B0604020202020204" pitchFamily="34" charset="0"/>
                <a:cs typeface="Arial" panose="020B0604020202020204" pitchFamily="34" charset="0"/>
              </a:rPr>
              <a:t>Capacid</a:t>
            </a:r>
            <a:r>
              <a:rPr lang="pt-BR" sz="8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32" name="Retângulo 31">
            <a:extLst>
              <a:ext uri="{FF2B5EF4-FFF2-40B4-BE49-F238E27FC236}">
                <a16:creationId xmlns:a16="http://schemas.microsoft.com/office/drawing/2014/main" id="{F84C3D4E-D2DD-4221-A38B-52AAF570F46A}"/>
              </a:ext>
            </a:extLst>
          </p:cNvPr>
          <p:cNvSpPr/>
          <p:nvPr/>
        </p:nvSpPr>
        <p:spPr>
          <a:xfrm>
            <a:off x="7221475" y="3374719"/>
            <a:ext cx="1239425" cy="570352"/>
          </a:xfrm>
          <a:prstGeom prst="rect">
            <a:avLst/>
          </a:prstGeom>
          <a:ln w="44450" cmpd="dbl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pt-BR" sz="10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P&amp;D</a:t>
            </a:r>
          </a:p>
          <a:p>
            <a:r>
              <a:rPr lang="pt-BR" sz="8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f(Receita, Orçamento relativo à receita)</a:t>
            </a:r>
          </a:p>
        </p:txBody>
      </p:sp>
      <p:cxnSp>
        <p:nvCxnSpPr>
          <p:cNvPr id="33" name="Conector: Curvo 17">
            <a:extLst>
              <a:ext uri="{FF2B5EF4-FFF2-40B4-BE49-F238E27FC236}">
                <a16:creationId xmlns:a16="http://schemas.microsoft.com/office/drawing/2014/main" id="{A1C67511-DE8A-46F8-B7AC-E2C8A6498532}"/>
              </a:ext>
            </a:extLst>
          </p:cNvPr>
          <p:cNvCxnSpPr>
            <a:cxnSpLocks/>
            <a:stCxn id="32" idx="0"/>
            <a:endCxn id="6" idx="3"/>
          </p:cNvCxnSpPr>
          <p:nvPr/>
        </p:nvCxnSpPr>
        <p:spPr>
          <a:xfrm rot="16200000" flipV="1">
            <a:off x="6131940" y="1665470"/>
            <a:ext cx="668655" cy="2749843"/>
          </a:xfrm>
          <a:prstGeom prst="bentConnector2">
            <a:avLst/>
          </a:prstGeom>
          <a:ln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Conector: Curvo 85">
            <a:extLst>
              <a:ext uri="{FF2B5EF4-FFF2-40B4-BE49-F238E27FC236}">
                <a16:creationId xmlns:a16="http://schemas.microsoft.com/office/drawing/2014/main" id="{D05D8F6B-33E9-4C9C-98B7-8F7679E2AF56}"/>
              </a:ext>
            </a:extLst>
          </p:cNvPr>
          <p:cNvCxnSpPr>
            <a:cxnSpLocks/>
            <a:stCxn id="10" idx="2"/>
            <a:endCxn id="32" idx="2"/>
          </p:cNvCxnSpPr>
          <p:nvPr/>
        </p:nvCxnSpPr>
        <p:spPr>
          <a:xfrm rot="5400000" flipH="1" flipV="1">
            <a:off x="6065602" y="2355969"/>
            <a:ext cx="186483" cy="3364688"/>
          </a:xfrm>
          <a:prstGeom prst="bentConnector3">
            <a:avLst>
              <a:gd name="adj1" fmla="val -300245"/>
            </a:avLst>
          </a:prstGeom>
          <a:ln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5" name="Retângulo 34">
            <a:extLst>
              <a:ext uri="{FF2B5EF4-FFF2-40B4-BE49-F238E27FC236}">
                <a16:creationId xmlns:a16="http://schemas.microsoft.com/office/drawing/2014/main" id="{C419DDBD-B605-4E36-8979-B32CC6B10622}"/>
              </a:ext>
            </a:extLst>
          </p:cNvPr>
          <p:cNvSpPr/>
          <p:nvPr/>
        </p:nvSpPr>
        <p:spPr>
          <a:xfrm>
            <a:off x="377727" y="981295"/>
            <a:ext cx="8309073" cy="4967985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Retângulo 35">
            <a:extLst>
              <a:ext uri="{FF2B5EF4-FFF2-40B4-BE49-F238E27FC236}">
                <a16:creationId xmlns:a16="http://schemas.microsoft.com/office/drawing/2014/main" id="{788A5B8A-AF9D-47EE-804F-CB0ADA61AB48}"/>
              </a:ext>
            </a:extLst>
          </p:cNvPr>
          <p:cNvSpPr/>
          <p:nvPr/>
        </p:nvSpPr>
        <p:spPr>
          <a:xfrm>
            <a:off x="467544" y="1045256"/>
            <a:ext cx="870832" cy="366844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050" dirty="0">
                <a:latin typeface="Arial" panose="020B0604020202020204" pitchFamily="34" charset="0"/>
                <a:cs typeface="Arial" panose="020B0604020202020204" pitchFamily="34" charset="0"/>
              </a:rPr>
              <a:t>Modelo</a:t>
            </a:r>
          </a:p>
        </p:txBody>
      </p:sp>
      <p:sp>
        <p:nvSpPr>
          <p:cNvPr id="37" name="Retângulo 36">
            <a:extLst>
              <a:ext uri="{FF2B5EF4-FFF2-40B4-BE49-F238E27FC236}">
                <a16:creationId xmlns:a16="http://schemas.microsoft.com/office/drawing/2014/main" id="{42835D0F-0F8A-455F-9458-37930DE9F64D}"/>
              </a:ext>
            </a:extLst>
          </p:cNvPr>
          <p:cNvSpPr/>
          <p:nvPr/>
        </p:nvSpPr>
        <p:spPr>
          <a:xfrm>
            <a:off x="286404" y="347525"/>
            <a:ext cx="1129295" cy="27414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050" dirty="0">
                <a:latin typeface="Arial" panose="020B0604020202020204" pitchFamily="34" charset="0"/>
                <a:cs typeface="Arial" panose="020B0604020202020204" pitchFamily="34" charset="0"/>
              </a:rPr>
              <a:t>Elementos não inseridos no modelo.</a:t>
            </a:r>
          </a:p>
        </p:txBody>
      </p:sp>
      <p:sp>
        <p:nvSpPr>
          <p:cNvPr id="38" name="Retângulo 37">
            <a:extLst>
              <a:ext uri="{FF2B5EF4-FFF2-40B4-BE49-F238E27FC236}">
                <a16:creationId xmlns:a16="http://schemas.microsoft.com/office/drawing/2014/main" id="{4A52AC44-2F64-4592-9DC6-0555D929460C}"/>
              </a:ext>
            </a:extLst>
          </p:cNvPr>
          <p:cNvSpPr/>
          <p:nvPr/>
        </p:nvSpPr>
        <p:spPr>
          <a:xfrm>
            <a:off x="1493427" y="122924"/>
            <a:ext cx="7223776" cy="737113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numCol="3"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050" dirty="0">
                <a:latin typeface="Arial" panose="020B0604020202020204" pitchFamily="34" charset="0"/>
                <a:cs typeface="Arial" panose="020B0604020202020204" pitchFamily="34" charset="0"/>
              </a:rPr>
              <a:t>Desagregação dos Modelos de Impressora 3D;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050" dirty="0">
                <a:latin typeface="Arial" panose="020B0604020202020204" pitchFamily="34" charset="0"/>
                <a:cs typeface="Arial" panose="020B0604020202020204" pitchFamily="34" charset="0"/>
              </a:rPr>
              <a:t>Desagregação dos Mercados de Impressão 3D;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050" dirty="0">
                <a:latin typeface="Arial" panose="020B0604020202020204" pitchFamily="34" charset="0"/>
                <a:cs typeface="Arial" panose="020B0604020202020204" pitchFamily="34" charset="0"/>
              </a:rPr>
              <a:t>Aquisições entre Players;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050" dirty="0">
                <a:latin typeface="Arial" panose="020B0604020202020204" pitchFamily="34" charset="0"/>
                <a:cs typeface="Arial" panose="020B0604020202020204" pitchFamily="34" charset="0"/>
              </a:rPr>
              <a:t>Licenciamento de Patentes;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050" dirty="0">
                <a:latin typeface="Arial" panose="020B0604020202020204" pitchFamily="34" charset="0"/>
                <a:cs typeface="Arial" panose="020B0604020202020204" pitchFamily="34" charset="0"/>
              </a:rPr>
              <a:t>Entrada de Novos Players;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050" dirty="0">
                <a:latin typeface="Arial" panose="020B0604020202020204" pitchFamily="34" charset="0"/>
                <a:cs typeface="Arial" panose="020B0604020202020204" pitchFamily="34" charset="0"/>
              </a:rPr>
              <a:t>Mercado de Serviços de Impressão;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050" dirty="0">
                <a:latin typeface="Arial" panose="020B0604020202020204" pitchFamily="34" charset="0"/>
                <a:cs typeface="Arial" panose="020B0604020202020204" pitchFamily="34" charset="0"/>
              </a:rPr>
              <a:t>Venda de Matéria Prima para impressoras 3D;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050" dirty="0">
                <a:latin typeface="Arial" panose="020B0604020202020204" pitchFamily="34" charset="0"/>
                <a:cs typeface="Arial" panose="020B0604020202020204" pitchFamily="34" charset="0"/>
              </a:rPr>
              <a:t>Interações com o Mercado de Imp. 3D não-industriais.</a:t>
            </a:r>
          </a:p>
        </p:txBody>
      </p:sp>
    </p:spTree>
    <p:extLst>
      <p:ext uri="{BB962C8B-B14F-4D97-AF65-F5344CB8AC3E}">
        <p14:creationId xmlns:p14="http://schemas.microsoft.com/office/powerpoint/2010/main" val="30486569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7521EC-FEE3-4BC8-B86D-44D0A4C50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4.2 Modelo de Dinâmica Competitiva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16D1F5A3-64BA-487D-8E87-B66EB6DF74D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851920" y="1430176"/>
                <a:ext cx="4834880" cy="452596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1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1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pt-BR" sz="11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pt-BR" sz="110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1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1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sSub>
                            <m:sSubPr>
                              <m:ctrlPr>
                                <a:rPr lang="pt-BR" sz="11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11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pt-BR" sz="110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b>
                      </m:sSub>
                      <m:r>
                        <a:rPr lang="pt-BR" sz="110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limLoc m:val="subSup"/>
                          <m:ctrlPr>
                            <a:rPr lang="pt-BR" sz="11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pt-BR" sz="11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11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pt-BR" sz="110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b>
                        <m:sup>
                          <m:r>
                            <a:rPr lang="pt-BR" sz="1100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r>
                            <a:rPr lang="pt-BR" sz="1100" i="1">
                              <a:latin typeface="Cambria Math" panose="02040503050406030204" pitchFamily="18" charset="0"/>
                            </a:rPr>
                            <m:t>𝑀𝐴𝑋</m:t>
                          </m:r>
                        </m:e>
                      </m:nary>
                      <m:d>
                        <m:dPr>
                          <m:ctrlPr>
                            <a:rPr lang="pt-BR" sz="1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1100">
                              <a:latin typeface="Cambria Math" panose="02040503050406030204" pitchFamily="18" charset="0"/>
                            </a:rPr>
                            <m:t>0,</m:t>
                          </m:r>
                          <m:r>
                            <a:rPr lang="pt-BR" sz="1100" i="1">
                              <a:latin typeface="Cambria Math" panose="02040503050406030204" pitchFamily="18" charset="0"/>
                            </a:rPr>
                            <m:t>𝑁</m:t>
                          </m:r>
                          <m:d>
                            <m:dPr>
                              <m:ctrlPr>
                                <a:rPr lang="pt-BR" sz="11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11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pt-BR" sz="110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pt-BR" sz="1100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f>
                                <m:fPr>
                                  <m:ctrlPr>
                                    <a:rPr lang="pt-BR" sz="11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pt-BR" sz="11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num>
                                <m:den>
                                  <m:r>
                                    <a:rPr lang="pt-BR" sz="1100" i="1">
                                      <a:latin typeface="Cambria Math" panose="02040503050406030204" pitchFamily="18" charset="0"/>
                                    </a:rPr>
                                    <m:t>𝑃𝑂𝑃</m:t>
                                  </m:r>
                                </m:den>
                              </m:f>
                            </m:e>
                          </m:d>
                        </m:e>
                      </m:d>
                    </m:oMath>
                  </m:oMathPara>
                </a14:m>
                <a:endParaRPr lang="pt-BR" sz="1100" dirty="0"/>
              </a:p>
              <a:p>
                <a:pPr marL="0" indent="0">
                  <a:buNone/>
                </a:pPr>
                <a:endParaRPr lang="pt-BR" sz="11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sz="11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11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pt-BR" sz="11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pt-BR" sz="11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1100" i="1">
                          <a:latin typeface="Cambria Math" panose="02040503050406030204" pitchFamily="18" charset="0"/>
                        </a:rPr>
                        <m:t>𝑀𝐼𝑁</m:t>
                      </m:r>
                      <m:d>
                        <m:dPr>
                          <m:ctrlPr>
                            <a:rPr lang="pt-BR" sz="1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1100" i="1">
                              <a:latin typeface="Cambria Math" panose="02040503050406030204" pitchFamily="18" charset="0"/>
                            </a:rPr>
                            <m:t>𝑃𝑂𝑃</m:t>
                          </m:r>
                          <m:r>
                            <a:rPr lang="pt-BR" sz="110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1100" i="1">
                              <a:latin typeface="Cambria Math" panose="02040503050406030204" pitchFamily="18" charset="0"/>
                            </a:rPr>
                            <m:t>𝑃𝑂</m:t>
                          </m:r>
                          <m:sSup>
                            <m:sSupPr>
                              <m:ctrlPr>
                                <a:rPr lang="pt-BR" sz="11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11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p>
                              <m:r>
                                <a:rPr lang="pt-BR" sz="11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p>
                          </m:sSup>
                          <m:r>
                            <a:rPr lang="pt-BR" sz="1100" i="1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pt-BR" sz="1100" i="1">
                              <a:latin typeface="Cambria Math" panose="02040503050406030204" pitchFamily="18" charset="0"/>
                            </a:rPr>
                            <m:t>𝑀𝐴𝑋</m:t>
                          </m:r>
                          <m:d>
                            <m:dPr>
                              <m:ctrlPr>
                                <a:rPr lang="pt-BR" sz="11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1100">
                                  <a:latin typeface="Cambria Math" panose="02040503050406030204" pitchFamily="18" charset="0"/>
                                </a:rPr>
                                <m:t>0,1+</m:t>
                              </m:r>
                              <m:f>
                                <m:fPr>
                                  <m:ctrlPr>
                                    <a:rPr lang="pt-BR" sz="11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pt-BR" sz="1100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  <m:r>
                                    <a:rPr lang="pt-BR" sz="110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p>
                                    <m:sSupPr>
                                      <m:ctrlPr>
                                        <a:rPr lang="pt-BR" sz="11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1100" i="1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p>
                                      <m:r>
                                        <a:rPr lang="pt-BR" sz="1100" i="1">
                                          <a:latin typeface="Cambria Math" panose="02040503050406030204" pitchFamily="18" charset="0"/>
                                        </a:rPr>
                                        <m:t>𝑚𝑖𝑛</m:t>
                                      </m:r>
                                    </m:sup>
                                  </m:sSup>
                                  <m:r>
                                    <a:rPr lang="pt-BR" sz="11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pt-BR" sz="11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1100" i="1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p>
                                      <m:r>
                                        <a:rPr lang="pt-BR" sz="1100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sup>
                                  </m:sSup>
                                  <m:r>
                                    <a:rPr lang="pt-BR" sz="110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num>
                                <m:den>
                                  <m:r>
                                    <a:rPr lang="pt-BR" sz="1100" i="1">
                                      <a:latin typeface="Cambria Math" panose="02040503050406030204" pitchFamily="18" charset="0"/>
                                    </a:rPr>
                                    <m:t>𝑃𝑂</m:t>
                                  </m:r>
                                  <m:sSup>
                                    <m:sSupPr>
                                      <m:ctrlPr>
                                        <a:rPr lang="pt-BR" sz="11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1100" i="1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p>
                                      <m:r>
                                        <a:rPr lang="pt-BR" sz="1100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d>
                    </m:oMath>
                  </m:oMathPara>
                </a14:m>
                <a:endParaRPr lang="pt-BR" sz="1100" dirty="0"/>
              </a:p>
              <a:p>
                <a:pPr marL="0" indent="0">
                  <a:buNone/>
                </a:pPr>
                <a:endParaRPr lang="pt-BR" sz="11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1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11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sz="11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1100" i="1">
                          <a:latin typeface="Cambria Math" panose="02040503050406030204" pitchFamily="18" charset="0"/>
                        </a:rPr>
                        <m:t>𝑒𝑥𝑝</m:t>
                      </m:r>
                      <m:d>
                        <m:dPr>
                          <m:ctrlPr>
                            <a:rPr lang="pt-BR" sz="1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11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1100" i="1"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pt-BR" sz="11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f>
                            <m:fPr>
                              <m:ctrlPr>
                                <a:rPr lang="pt-BR" sz="11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pt-BR" sz="11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1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pt-BR" sz="11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sSup>
                                <m:sSupPr>
                                  <m:ctrlPr>
                                    <a:rPr lang="pt-BR" sz="11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sz="11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p>
                                  <m:r>
                                    <a:rPr lang="pt-BR" sz="11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r>
                        <a:rPr lang="pt-BR" sz="1100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pt-BR" sz="1100" i="1">
                          <a:latin typeface="Cambria Math" panose="02040503050406030204" pitchFamily="18" charset="0"/>
                        </a:rPr>
                        <m:t>𝑒𝑥𝑝</m:t>
                      </m:r>
                      <m:d>
                        <m:dPr>
                          <m:ctrlPr>
                            <a:rPr lang="pt-BR" sz="1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11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1100" i="1"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pt-BR" sz="11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  <m:r>
                            <a:rPr lang="pt-BR" sz="1100" i="1">
                              <a:latin typeface="Cambria Math" panose="02040503050406030204" pitchFamily="18" charset="0"/>
                            </a:rPr>
                            <m:t>∗</m:t>
                          </m:r>
                          <m:sSub>
                            <m:sSubPr>
                              <m:ctrlPr>
                                <a:rPr lang="pt-BR" sz="11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1100" i="1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pt-BR" sz="11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pt-BR" sz="1100">
                              <a:latin typeface="Cambria Math" panose="02040503050406030204" pitchFamily="18" charset="0"/>
                            </a:rPr>
                            <m:t>/</m:t>
                          </m:r>
                          <m:sSup>
                            <m:sSupPr>
                              <m:ctrlPr>
                                <a:rPr lang="pt-BR" sz="11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1100" i="1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p>
                              <m:r>
                                <a:rPr lang="pt-BR" sz="11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p>
                          </m:sSup>
                        </m:e>
                      </m:d>
                      <m:r>
                        <a:rPr lang="pt-BR" sz="1100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pt-BR" sz="1100" i="1">
                          <a:latin typeface="Cambria Math" panose="02040503050406030204" pitchFamily="18" charset="0"/>
                        </a:rPr>
                        <m:t>𝑒𝑥𝑝</m:t>
                      </m:r>
                      <m:d>
                        <m:dPr>
                          <m:ctrlPr>
                            <a:rPr lang="pt-BR" sz="1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11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1100" i="1"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pt-BR" sz="11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f>
                            <m:fPr>
                              <m:ctrlPr>
                                <a:rPr lang="pt-BR" sz="11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pt-BR" sz="11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sz="11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pt-BR" sz="11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p>
                              </m:sSup>
                            </m:num>
                            <m:den>
                              <m:sSub>
                                <m:sSubPr>
                                  <m:ctrlPr>
                                    <a:rPr lang="pt-BR" sz="11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1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pt-BR" sz="11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pt-BR" sz="1100" dirty="0"/>
              </a:p>
              <a:p>
                <a:pPr marL="0" indent="0">
                  <a:buNone/>
                </a:pPr>
                <a:endParaRPr lang="pt-BR" sz="11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sz="11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sz="11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pt-BR" sz="11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pt-BR" sz="11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pt-BR" sz="110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pt-BR" sz="1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11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pt-BR" sz="1100" i="1">
                                    <a:latin typeface="Cambria Math" panose="02040503050406030204" pitchFamily="18" charset="0"/>
                                  </a:rPr>
                                  <m:t>𝑀𝐴𝑋</m:t>
                                </m:r>
                                <m:r>
                                  <a:rPr lang="pt-BR" sz="110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Sup>
                                  <m:sSubSupPr>
                                    <m:ctrlPr>
                                      <a:rPr lang="pt-BR" sz="11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sz="11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pt-BR" sz="11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pt-BR" sz="1100" i="1">
                                        <a:latin typeface="Cambria Math" panose="02040503050406030204" pitchFamily="18" charset="0"/>
                                      </a:rPr>
                                      <m:t>𝑚𝑖𝑛</m:t>
                                    </m:r>
                                  </m:sup>
                                </m:sSubSup>
                                <m:r>
                                  <a:rPr lang="pt-BR" sz="110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Sup>
                                  <m:sSubSupPr>
                                    <m:ctrlPr>
                                      <a:rPr lang="pt-BR" sz="11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sz="11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pt-BR" sz="11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pt-BR" sz="1100" i="1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sup>
                                </m:sSubSup>
                                <m:r>
                                  <a:rPr lang="pt-BR" sz="1100">
                                    <a:latin typeface="Cambria Math" panose="02040503050406030204" pitchFamily="18" charset="0"/>
                                  </a:rPr>
                                  <m:t>), </m:t>
                                </m:r>
                                <m:r>
                                  <a:rPr lang="pt-BR" sz="1100" i="1">
                                    <a:latin typeface="Cambria Math" panose="02040503050406030204" pitchFamily="18" charset="0"/>
                                  </a:rPr>
                                  <m:t>𝑖𝑓</m:t>
                                </m:r>
                                <m:r>
                                  <a:rPr lang="pt-BR" sz="1100">
                                    <a:latin typeface="Cambria Math" panose="02040503050406030204" pitchFamily="18" charset="0"/>
                                  </a:rPr>
                                  <m:t> </m:t>
                                </m:r>
                                <m:r>
                                  <a:rPr lang="pt-BR" sz="1100" i="1">
                                    <a:latin typeface="Cambria Math" panose="02040503050406030204" pitchFamily="18" charset="0"/>
                                  </a:rPr>
                                  <m:t>𝑆𝑡</m:t>
                                </m:r>
                                <m:sSub>
                                  <m:sSubPr>
                                    <m:ctrlPr>
                                      <a:rPr lang="pt-BR" sz="11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1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pt-BR" sz="11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pt-BR" sz="110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pt-BR" sz="1100" i="1">
                                    <a:latin typeface="Cambria Math" panose="02040503050406030204" pitchFamily="18" charset="0"/>
                                  </a:rPr>
                                  <m:t>𝐴𝑔𝑟𝑒𝑠𝑠</m:t>
                                </m:r>
                                <m:r>
                                  <a:rPr lang="pt-BR" sz="110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</m:e>
                            </m:mr>
                            <m:mr>
                              <m:e/>
                            </m:mr>
                            <m:mr>
                              <m:e>
                                <m:r>
                                  <a:rPr lang="pt-BR" sz="1100" i="1">
                                    <a:latin typeface="Cambria Math" panose="02040503050406030204" pitchFamily="18" charset="0"/>
                                  </a:rPr>
                                  <m:t>𝑀𝐼𝑁</m:t>
                                </m:r>
                                <m:r>
                                  <a:rPr lang="pt-BR" sz="110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Sup>
                                  <m:sSubSupPr>
                                    <m:ctrlPr>
                                      <a:rPr lang="pt-BR" sz="11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sz="11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pt-BR" sz="11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pt-BR" sz="1100" i="1">
                                        <a:latin typeface="Cambria Math" panose="02040503050406030204" pitchFamily="18" charset="0"/>
                                      </a:rPr>
                                      <m:t>𝑚𝑎𝑥</m:t>
                                    </m:r>
                                  </m:sup>
                                </m:sSubSup>
                                <m:r>
                                  <a:rPr lang="pt-BR" sz="110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Sup>
                                  <m:sSubSupPr>
                                    <m:ctrlPr>
                                      <a:rPr lang="pt-BR" sz="11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sz="11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pt-BR" sz="11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pt-BR" sz="1100" i="1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sup>
                                </m:sSubSup>
                                <m:r>
                                  <a:rPr lang="pt-BR" sz="1100">
                                    <a:latin typeface="Cambria Math" panose="02040503050406030204" pitchFamily="18" charset="0"/>
                                  </a:rPr>
                                  <m:t>), </m:t>
                                </m:r>
                                <m:r>
                                  <a:rPr lang="pt-BR" sz="1100" i="1">
                                    <a:latin typeface="Cambria Math" panose="02040503050406030204" pitchFamily="18" charset="0"/>
                                  </a:rPr>
                                  <m:t>𝑖𝑓</m:t>
                                </m:r>
                                <m:r>
                                  <a:rPr lang="pt-BR" sz="1100">
                                    <a:latin typeface="Cambria Math" panose="02040503050406030204" pitchFamily="18" charset="0"/>
                                  </a:rPr>
                                  <m:t> </m:t>
                                </m:r>
                                <m:r>
                                  <a:rPr lang="pt-BR" sz="1100" i="1">
                                    <a:latin typeface="Cambria Math" panose="02040503050406030204" pitchFamily="18" charset="0"/>
                                  </a:rPr>
                                  <m:t>𝑆𝑡</m:t>
                                </m:r>
                                <m:sSub>
                                  <m:sSubPr>
                                    <m:ctrlPr>
                                      <a:rPr lang="pt-BR" sz="11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1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pt-BR" sz="11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pt-BR" sz="110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pt-BR" sz="1100" i="1">
                                    <a:latin typeface="Cambria Math" panose="02040503050406030204" pitchFamily="18" charset="0"/>
                                  </a:rPr>
                                  <m:t>𝐶𝑜𝑛𝑠𝑒𝑟𝑣</m:t>
                                </m:r>
                                <m:r>
                                  <a:rPr lang="pt-BR" sz="110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pt-BR" sz="1100" dirty="0"/>
              </a:p>
              <a:p>
                <a:pPr marL="0" indent="0" algn="ctr">
                  <a:buNone/>
                </a:pPr>
                <a:endParaRPr lang="pt-BR" sz="11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sz="11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sz="11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pt-BR" sz="11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pt-BR" sz="11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pt-BR" sz="11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1100" i="1">
                          <a:latin typeface="Cambria Math" panose="02040503050406030204" pitchFamily="18" charset="0"/>
                        </a:rPr>
                        <m:t>𝑀𝐴𝑋</m:t>
                      </m:r>
                      <m:d>
                        <m:dPr>
                          <m:begChr m:val="["/>
                          <m:endChr m:val="]"/>
                          <m:ctrlPr>
                            <a:rPr lang="pt-BR" sz="1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pt-BR" sz="11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sz="11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pt-BR" sz="11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pt-BR" sz="11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p>
                          </m:sSubSup>
                          <m:r>
                            <a:rPr lang="pt-BR" sz="110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pt-BR" sz="11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11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pt-BR" sz="11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pt-BR" sz="11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1100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sSup>
                                <m:sSupPr>
                                  <m:ctrlPr>
                                    <a:rPr lang="pt-BR" sz="11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sz="11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p>
                                  <m:r>
                                    <a:rPr lang="pt-BR" sz="11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pt-BR" sz="11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pt-BR" sz="11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Sup>
                                        <m:sSubSupPr>
                                          <m:ctrlPr>
                                            <a:rPr lang="pt-BR" sz="11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pt-BR" sz="1100" i="1">
                                              <a:latin typeface="Cambria Math" panose="02040503050406030204" pitchFamily="18" charset="0"/>
                                            </a:rPr>
                                            <m:t>𝑃</m:t>
                                          </m:r>
                                        </m:e>
                                        <m:sub>
                                          <m:r>
                                            <a:rPr lang="pt-BR" sz="11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  <m:sup>
                                          <m:r>
                                            <a:rPr lang="pt-BR" sz="1100" i="1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sup>
                                      </m:sSubSup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pt-BR" sz="11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1100" i="1">
                                              <a:latin typeface="Cambria Math" panose="02040503050406030204" pitchFamily="18" charset="0"/>
                                            </a:rPr>
                                            <m:t>𝑃</m:t>
                                          </m:r>
                                        </m:e>
                                        <m:sub>
                                          <m:r>
                                            <a:rPr lang="pt-BR" sz="11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den>
                                  </m:f>
                                  <m:r>
                                    <a:rPr lang="pt-BR" sz="11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pt-BR" sz="110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e>
                          </m:d>
                          <m:d>
                            <m:dPr>
                              <m:ctrlPr>
                                <a:rPr lang="pt-BR" sz="11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1100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sSup>
                                <m:sSupPr>
                                  <m:ctrlPr>
                                    <a:rPr lang="pt-BR" sz="11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sz="11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p>
                                  <m:r>
                                    <a:rPr lang="pt-BR" sz="11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pt-BR" sz="11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pt-BR" sz="11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Sup>
                                        <m:sSubSupPr>
                                          <m:ctrlPr>
                                            <a:rPr lang="pt-BR" sz="11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pt-BR" sz="1100" i="1">
                                              <a:latin typeface="Cambria Math" panose="02040503050406030204" pitchFamily="18" charset="0"/>
                                            </a:rPr>
                                            <m:t>𝑄</m:t>
                                          </m:r>
                                        </m:e>
                                        <m:sub>
                                          <m:r>
                                            <a:rPr lang="pt-BR" sz="11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  <m:sup>
                                          <m:r>
                                            <a:rPr lang="pt-BR" sz="1100" i="1">
                                              <a:latin typeface="Cambria Math" panose="02040503050406030204" pitchFamily="18" charset="0"/>
                                            </a:rPr>
                                            <m:t>∗</m:t>
                                          </m:r>
                                        </m:sup>
                                      </m:sSubSup>
                                    </m:num>
                                    <m:den>
                                      <m:sSubSup>
                                        <m:sSubSupPr>
                                          <m:ctrlPr>
                                            <a:rPr lang="pt-BR" sz="11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pt-BR" sz="1100" i="1"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e>
                                        <m:sub>
                                          <m:r>
                                            <a:rPr lang="pt-BR" sz="11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  <m:sup>
                                          <m:r>
                                            <a:rPr lang="pt-BR" sz="1100" i="1">
                                              <a:latin typeface="Cambria Math" panose="02040503050406030204" pitchFamily="18" charset="0"/>
                                            </a:rPr>
                                            <m:t>∗</m:t>
                                          </m:r>
                                        </m:sup>
                                      </m:sSubSup>
                                      <m:sSub>
                                        <m:sSubPr>
                                          <m:ctrlPr>
                                            <a:rPr lang="pt-BR" sz="11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1100" i="1">
                                              <a:latin typeface="Cambria Math" panose="02040503050406030204" pitchFamily="18" charset="0"/>
                                            </a:rPr>
                                            <m:t>𝐾</m:t>
                                          </m:r>
                                        </m:e>
                                        <m:sub>
                                          <m:r>
                                            <a:rPr lang="pt-BR" sz="11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den>
                                  </m:f>
                                  <m:r>
                                    <a:rPr lang="pt-BR" sz="11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pt-BR" sz="110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e>
                          </m:d>
                          <m:d>
                            <m:dPr>
                              <m:ctrlPr>
                                <a:rPr lang="pt-BR" sz="11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1100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sSup>
                                <m:sSupPr>
                                  <m:ctrlPr>
                                    <a:rPr lang="pt-BR" sz="11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sz="11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p>
                                  <m:r>
                                    <a:rPr lang="pt-BR" sz="11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p>
                              </m:sSup>
                              <m:r>
                                <a:rPr lang="pt-BR" sz="110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Sup>
                                <m:sSubSupPr>
                                  <m:ctrlPr>
                                    <a:rPr lang="pt-BR" sz="11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pt-BR" sz="11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pt-BR" sz="11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pt-BR" sz="1100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  <m:r>
                                <a:rPr lang="pt-BR" sz="11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pt-BR" sz="11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1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pt-BR" sz="11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pt-BR" sz="110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pt-BR" sz="1100" dirty="0"/>
              </a:p>
              <a:p>
                <a:pPr marL="0" indent="0" algn="ctr">
                  <a:buNone/>
                </a:pPr>
                <a:endParaRPr lang="pt-BR" sz="11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100" i="1">
                          <a:latin typeface="Cambria Math" panose="02040503050406030204" pitchFamily="18" charset="0"/>
                        </a:rPr>
                        <m:t>𝑑</m:t>
                      </m:r>
                      <m:sSup>
                        <m:sSupPr>
                          <m:ctrlPr>
                            <a:rPr lang="pt-BR" sz="11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11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p>
                          <m:r>
                            <a:rPr lang="pt-BR" sz="1100" i="1">
                              <a:latin typeface="Cambria Math" panose="02040503050406030204" pitchFamily="18" charset="0"/>
                            </a:rPr>
                            <m:t>𝑜</m:t>
                          </m:r>
                        </m:sup>
                      </m:sSup>
                      <m:r>
                        <a:rPr lang="pt-BR" sz="110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pt-BR" sz="1100" i="1">
                          <a:latin typeface="Cambria Math" panose="02040503050406030204" pitchFamily="18" charset="0"/>
                        </a:rPr>
                        <m:t>𝑑𝑡</m:t>
                      </m:r>
                      <m:r>
                        <a:rPr lang="pt-BR" sz="110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pt-BR" sz="11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pt-BR" sz="11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pt-BR" sz="1100">
                              <a:latin typeface="Cambria Math" panose="02040503050406030204" pitchFamily="18" charset="0"/>
                            </a:rPr>
                            <m:t>[</m:t>
                          </m:r>
                          <m:sSub>
                            <m:sSubPr>
                              <m:ctrlPr>
                                <a:rPr lang="pt-BR" sz="11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1100" i="1">
                                  <a:latin typeface="Cambria Math" panose="02040503050406030204" pitchFamily="18" charset="0"/>
                                </a:rPr>
                                <m:t>𝜅</m:t>
                              </m:r>
                            </m:e>
                            <m:sub>
                              <m:r>
                                <a:rPr lang="pt-BR" sz="11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pt-BR" sz="1100" i="1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pt-BR" sz="1100">
                              <a:latin typeface="Cambria Math" panose="02040503050406030204" pitchFamily="18" charset="0"/>
                            </a:rPr>
                            <m:t>(1</m:t>
                          </m:r>
                          <m:r>
                            <a:rPr lang="pt-BR" sz="11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pt-BR" sz="1100" i="1">
                              <a:latin typeface="Cambria Math" panose="02040503050406030204" pitchFamily="18" charset="0"/>
                            </a:rPr>
                            <m:t>𝜓</m:t>
                          </m:r>
                          <m:r>
                            <a:rPr lang="pt-BR" sz="110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pt-BR" sz="1100" i="1">
                              <a:latin typeface="Cambria Math" panose="02040503050406030204" pitchFamily="18" charset="0"/>
                            </a:rPr>
                            <m:t>∗</m:t>
                          </m:r>
                          <m:sSubSup>
                            <m:sSubSupPr>
                              <m:ctrlPr>
                                <a:rPr lang="pt-BR" sz="11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sz="11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pt-BR" sz="11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pt-BR" sz="11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p>
                          </m:sSubSup>
                          <m:r>
                            <a:rPr lang="pt-BR" sz="1100">
                              <a:latin typeface="Cambria Math" panose="02040503050406030204" pitchFamily="18" charset="0"/>
                            </a:rPr>
                            <m:t>/</m:t>
                          </m:r>
                          <m:sSup>
                            <m:sSupPr>
                              <m:ctrlPr>
                                <a:rPr lang="pt-BR" sz="11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1100" i="1">
                                  <a:latin typeface="Cambria Math" panose="02040503050406030204" pitchFamily="18" charset="0"/>
                                </a:rPr>
                                <m:t>𝜐</m:t>
                              </m:r>
                            </m:e>
                            <m:sup>
                              <m:r>
                                <a:rPr lang="pt-BR" sz="11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p>
                          </m:sSup>
                          <m:r>
                            <a:rPr lang="pt-BR" sz="1100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nary>
                      <m:r>
                        <a:rPr lang="pt-BR" sz="1100" i="1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pt-BR" sz="11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11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p>
                          <m:r>
                            <a:rPr lang="pt-BR" sz="1100" i="1">
                              <a:latin typeface="Cambria Math" panose="02040503050406030204" pitchFamily="18" charset="0"/>
                            </a:rPr>
                            <m:t>𝑜</m:t>
                          </m:r>
                        </m:sup>
                      </m:sSup>
                      <m:r>
                        <a:rPr lang="pt-BR" sz="1100">
                          <a:latin typeface="Cambria Math" panose="02040503050406030204" pitchFamily="18" charset="0"/>
                        </a:rPr>
                        <m:t>/</m:t>
                      </m:r>
                      <m:sSup>
                        <m:sSupPr>
                          <m:ctrlPr>
                            <a:rPr lang="pt-BR" sz="11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1100" i="1">
                              <a:latin typeface="Cambria Math" panose="02040503050406030204" pitchFamily="18" charset="0"/>
                            </a:rPr>
                            <m:t>𝜐</m:t>
                          </m:r>
                        </m:e>
                        <m:sup>
                          <m:r>
                            <a:rPr lang="pt-BR" sz="1100" i="1">
                              <a:latin typeface="Cambria Math" panose="02040503050406030204" pitchFamily="18" charset="0"/>
                            </a:rPr>
                            <m:t>𝑒</m:t>
                          </m:r>
                        </m:sup>
                      </m:sSup>
                    </m:oMath>
                  </m:oMathPara>
                </a14:m>
                <a:endParaRPr lang="pt-BR" sz="1100" dirty="0"/>
              </a:p>
              <a:p>
                <a:pPr marL="0" indent="0" algn="ctr">
                  <a:buNone/>
                </a:pPr>
                <a:r>
                  <a:rPr lang="pt-BR" sz="1100" dirty="0"/>
                  <a:t>. . .</a:t>
                </a:r>
              </a:p>
            </p:txBody>
          </p:sp>
        </mc:Choice>
        <mc:Fallback xmlns="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16D1F5A3-64BA-487D-8E87-B66EB6DF74D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51920" y="1430176"/>
                <a:ext cx="4834880" cy="4525963"/>
              </a:xfrm>
              <a:blipFill>
                <a:blip r:embed="rId2"/>
                <a:stretch>
                  <a:fillRect t="-13747" b="-188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aixaDeTexto 3">
            <a:extLst>
              <a:ext uri="{FF2B5EF4-FFF2-40B4-BE49-F238E27FC236}">
                <a16:creationId xmlns:a16="http://schemas.microsoft.com/office/drawing/2014/main" id="{64097ED2-0B1D-495D-B5A1-33F540802B0C}"/>
              </a:ext>
            </a:extLst>
          </p:cNvPr>
          <p:cNvSpPr txBox="1"/>
          <p:nvPr/>
        </p:nvSpPr>
        <p:spPr>
          <a:xfrm>
            <a:off x="539552" y="1507047"/>
            <a:ext cx="331236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Modelo de </a:t>
            </a:r>
            <a:r>
              <a:rPr lang="pt-BR" dirty="0" err="1"/>
              <a:t>Sterman</a:t>
            </a:r>
            <a:r>
              <a:rPr lang="pt-BR" dirty="0"/>
              <a:t> et al. (2007) foi utilizado como ponto de partida;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Modificações foram realizadas para permitir que o modelo: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Considerasse a performance dos produtos;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Considerasse mais do que dois players do mercado;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Considerasse a dinâmica de emissão de patentes.</a:t>
            </a:r>
          </a:p>
        </p:txBody>
      </p:sp>
    </p:spTree>
    <p:extLst>
      <p:ext uri="{BB962C8B-B14F-4D97-AF65-F5344CB8AC3E}">
        <p14:creationId xmlns:p14="http://schemas.microsoft.com/office/powerpoint/2010/main" val="37305624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E9CFF6-D96D-4714-83AF-9701CE639E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3200" dirty="0"/>
              <a:t>4.3 Algoritmos Desenvolvidos para a Análise RDM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76757E7-B793-4662-9875-2E4C10802D4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556792"/>
            <a:ext cx="7776040" cy="439565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88780266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BB5FBA-9B9C-469B-9C9A-8A3144278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3600" dirty="0"/>
              <a:t>4.4 Avaliação do Modelo Computacional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E53603A-A11C-4028-A5CC-315DECC06A2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912" y="2996952"/>
            <a:ext cx="4320479" cy="2468844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EC92699C-0A97-448A-AB77-6F75D9E9C0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402" y="2932230"/>
            <a:ext cx="3750438" cy="2522517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E8F83734-8024-4131-9E5D-BE36A0F4993D}"/>
              </a:ext>
            </a:extLst>
          </p:cNvPr>
          <p:cNvSpPr txBox="1"/>
          <p:nvPr/>
        </p:nvSpPr>
        <p:spPr>
          <a:xfrm>
            <a:off x="539552" y="1417639"/>
            <a:ext cx="829128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A Demanda Global de Impressoras 3D profissionais foi utilizada como variável para avaliação do modelo.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Foram utilizadas métricas de avaliação do modelo (STERMAN, 2000, p. 875).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Erro Médio Quadrado se concentrou na “Covariação Desigual”. Viés e Variação Desigual foram as menores fontes de erro.</a:t>
            </a:r>
          </a:p>
        </p:txBody>
      </p:sp>
    </p:spTree>
    <p:extLst>
      <p:ext uri="{BB962C8B-B14F-4D97-AF65-F5344CB8AC3E}">
        <p14:creationId xmlns:p14="http://schemas.microsoft.com/office/powerpoint/2010/main" val="218277448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2C2DD4B3-F720-43AE-95C8-F977AE4A1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3200" dirty="0"/>
              <a:t>5 – ANÁLISE DA ROBUSTEZ DE DECISÕES ESTRATÉGICAS EM CONDIÇÕES DE INCERTEZA PROFUNDA </a:t>
            </a:r>
            <a:br>
              <a:rPr lang="pt-BR" sz="3200" dirty="0"/>
            </a:br>
            <a:endParaRPr lang="pt-BR" sz="3200" dirty="0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DCFB9D9F-A881-46F1-A05D-9DA2D560B5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02923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BF938EC-5192-41D9-8381-26953BB83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5. Análise de Robustez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F86B638-25FD-4F48-BFB0-480F56AD9C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604664"/>
          </a:xfrm>
        </p:spPr>
        <p:txBody>
          <a:bodyPr/>
          <a:lstStyle/>
          <a:p>
            <a:r>
              <a:rPr lang="pt-BR" dirty="0"/>
              <a:t>Decisões Simuladas para o Player 1: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657302C-F21F-4AF0-9DA9-EAA81A0173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268" y="2768563"/>
            <a:ext cx="4037797" cy="2316019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B6397BE4-23D4-42B8-8254-0C7F24EFF2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8482" y="2693127"/>
            <a:ext cx="3398725" cy="2466889"/>
          </a:xfrm>
          <a:prstGeom prst="rect">
            <a:avLst/>
          </a:prstGeom>
        </p:spPr>
      </p:pic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DFD5ADBE-BBE0-46FA-8D21-FBAA45ED90E5}"/>
              </a:ext>
            </a:extLst>
          </p:cNvPr>
          <p:cNvCxnSpPr/>
          <p:nvPr/>
        </p:nvCxnSpPr>
        <p:spPr>
          <a:xfrm>
            <a:off x="4716016" y="3926571"/>
            <a:ext cx="50405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12267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AA9B71-0749-4F34-8C73-41B60664F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Contextualização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031EAFF-CD04-431D-81BB-051647065C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2400" b="1" dirty="0"/>
              <a:t>Decisões Estratégicas</a:t>
            </a:r>
            <a:r>
              <a:rPr lang="pt-BR" sz="2400" dirty="0"/>
              <a:t>: Aspecto Central da Estratégia que molda o Futuro das Empresas. (EISENHARDT; ZBARACKI, 1992; WILSON, 2015).</a:t>
            </a:r>
          </a:p>
          <a:p>
            <a:r>
              <a:rPr lang="pt-BR" sz="2400" b="1" dirty="0"/>
              <a:t>Avaliação de Decisões estratégicas: </a:t>
            </a:r>
            <a:r>
              <a:rPr lang="pt-BR" sz="2400" dirty="0"/>
              <a:t>Suportam a escolha entre diferentes decisões estratégicas.</a:t>
            </a:r>
          </a:p>
          <a:p>
            <a:r>
              <a:rPr lang="pt-BR" sz="2400" b="1" dirty="0"/>
              <a:t>Incerteza:</a:t>
            </a:r>
            <a:r>
              <a:rPr lang="pt-BR" sz="2400" dirty="0"/>
              <a:t> Aspecto que dificulta a avaliação de decisões estratégicas.</a:t>
            </a:r>
          </a:p>
          <a:p>
            <a:r>
              <a:rPr lang="pt-BR" sz="2400" b="1" dirty="0"/>
              <a:t>Decisões que Suportam a Difusão de Novos Produtos: </a:t>
            </a:r>
            <a:r>
              <a:rPr lang="pt-BR" sz="2400" dirty="0"/>
              <a:t>São ainda mais impactadas pela incerteza visto que há menos informação histórica disponível. </a:t>
            </a:r>
          </a:p>
        </p:txBody>
      </p:sp>
    </p:spTree>
    <p:extLst>
      <p:ext uri="{BB962C8B-B14F-4D97-AF65-F5344CB8AC3E}">
        <p14:creationId xmlns:p14="http://schemas.microsoft.com/office/powerpoint/2010/main" val="405845521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BF938EC-5192-41D9-8381-26953BB83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5. Análise de Robustez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F86B638-25FD-4F48-BFB0-480F56AD9C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84784"/>
            <a:ext cx="3826768" cy="3960440"/>
          </a:xfrm>
        </p:spPr>
        <p:txBody>
          <a:bodyPr>
            <a:normAutofit lnSpcReduction="10000"/>
          </a:bodyPr>
          <a:lstStyle/>
          <a:p>
            <a:r>
              <a:rPr lang="pt-BR" sz="2400" dirty="0"/>
              <a:t>A combinação das 4 decisões gerou 54 estratégias a serem testadas;</a:t>
            </a:r>
          </a:p>
          <a:p>
            <a:r>
              <a:rPr lang="pt-BR" sz="2400" dirty="0"/>
              <a:t>Cada estratégia foi testada em 200 “cenários” distintos, durante 10 anos;</a:t>
            </a:r>
          </a:p>
          <a:p>
            <a:r>
              <a:rPr lang="pt-BR" sz="2400" dirty="0"/>
              <a:t>Ao todo, foram realizadas 10800 simulações, gerando 1.738.800 linhas de dados simulados.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0957EED9-158D-4734-9874-F52914C9E27E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0861" y="3645024"/>
            <a:ext cx="4114800" cy="23512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C22C78DA-2130-413D-AFDB-61207F1C084D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7630" y="1417639"/>
            <a:ext cx="4089170" cy="233660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8780191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E29F38-3099-4293-8CAA-F9C8A67268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5.1 Avaliação de Robustez das Estratégias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96A2BD8-B3E6-44E2-9FA9-44E563E845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507288" cy="676672"/>
          </a:xfrm>
        </p:spPr>
        <p:txBody>
          <a:bodyPr>
            <a:normAutofit fontScale="55000" lnSpcReduction="20000"/>
          </a:bodyPr>
          <a:lstStyle/>
          <a:p>
            <a:r>
              <a:rPr lang="pt-BR" dirty="0"/>
              <a:t>VPL das 54 estratégias simuladas (quanto maior, melhor):</a:t>
            </a:r>
          </a:p>
          <a:p>
            <a:pPr lvl="1"/>
            <a:r>
              <a:rPr lang="pt-BR" dirty="0"/>
              <a:t>Estratégias conservadoras tiveram menor variação no seu VPL e menor VPL mediano.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A4FAF03-027B-4A10-BEF8-18F80393C2F0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2441448"/>
            <a:ext cx="6264696" cy="35795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5779174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E29F38-3099-4293-8CAA-F9C8A67268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5.1 Avaliação de Robustez das Estratégias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96A2BD8-B3E6-44E2-9FA9-44E563E845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507288" cy="676672"/>
          </a:xfrm>
        </p:spPr>
        <p:txBody>
          <a:bodyPr>
            <a:normAutofit fontScale="55000" lnSpcReduction="20000"/>
          </a:bodyPr>
          <a:lstStyle/>
          <a:p>
            <a:r>
              <a:rPr lang="pt-BR" dirty="0"/>
              <a:t>Custo de Oportunidade das 54 estratégias simuladas (quanto menor, melhor):</a:t>
            </a:r>
          </a:p>
          <a:p>
            <a:pPr lvl="1"/>
            <a:r>
              <a:rPr lang="pt-BR" dirty="0"/>
              <a:t>Estratégias agressivas foram, em geral, mais robustas.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3B3F577-7F26-4A6D-9BB0-653CA7ED5019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276873"/>
            <a:ext cx="6516586" cy="372345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0855599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E29F38-3099-4293-8CAA-F9C8A67268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5.1 Avaliação de Robustez das Estratégias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96A2BD8-B3E6-44E2-9FA9-44E563E845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3322712" cy="4133055"/>
          </a:xfrm>
        </p:spPr>
        <p:txBody>
          <a:bodyPr>
            <a:normAutofit fontScale="70000" lnSpcReduction="20000"/>
          </a:bodyPr>
          <a:lstStyle/>
          <a:p>
            <a:r>
              <a:rPr lang="pt-BR" dirty="0"/>
              <a:t>Estratégias Agressivas Dominaram Estratégias Conservadoras;</a:t>
            </a:r>
          </a:p>
          <a:p>
            <a:r>
              <a:rPr lang="pt-BR" dirty="0"/>
              <a:t>Não há suporte para publicação de patentes open </a:t>
            </a:r>
            <a:r>
              <a:rPr lang="pt-BR" dirty="0" err="1"/>
              <a:t>source</a:t>
            </a:r>
            <a:r>
              <a:rPr lang="pt-BR" dirty="0"/>
              <a:t>;</a:t>
            </a:r>
          </a:p>
          <a:p>
            <a:r>
              <a:rPr lang="pt-BR" dirty="0"/>
              <a:t>Primeiras estratégias do ranking investem </a:t>
            </a:r>
            <a:r>
              <a:rPr lang="pt-BR" i="1" dirty="0"/>
              <a:t>menos </a:t>
            </a:r>
            <a:r>
              <a:rPr lang="pt-BR" dirty="0"/>
              <a:t>em P&amp;D.</a:t>
            </a:r>
          </a:p>
          <a:p>
            <a:r>
              <a:rPr lang="pt-BR" dirty="0"/>
              <a:t>Estratégia 31 identificada como a mais robusta dentre as testadas.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759DAB69-A95E-4059-B232-B5C9DB8AFA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4490" y="1389157"/>
            <a:ext cx="4719596" cy="1871992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71470CC1-611B-4CBB-8FF7-98A6737161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3968" y="3356992"/>
            <a:ext cx="4716955" cy="2210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31780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252A08A-47B1-44A5-9087-DDE4D2E567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5.2 – Identificação de Incertezas Críticas e Análise de Vulnerabilidade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783474F-E1D9-4CDC-ADC1-43BC26E074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998221"/>
          </a:xfrm>
        </p:spPr>
        <p:txBody>
          <a:bodyPr>
            <a:normAutofit fontScale="92500" lnSpcReduction="20000"/>
          </a:bodyPr>
          <a:lstStyle/>
          <a:p>
            <a:r>
              <a:rPr lang="pt-BR" sz="2000" dirty="0"/>
              <a:t>O modelo empregado contém 35 variáveis incertas;</a:t>
            </a:r>
          </a:p>
          <a:p>
            <a:r>
              <a:rPr lang="pt-BR" sz="2000" dirty="0"/>
              <a:t>Em que condições a estratégia 31 falha?</a:t>
            </a:r>
          </a:p>
          <a:p>
            <a:r>
              <a:rPr lang="pt-BR" sz="2000" dirty="0"/>
              <a:t>3 Grupos de Técnicas Empregadas:</a:t>
            </a:r>
          </a:p>
          <a:p>
            <a:pPr lvl="1"/>
            <a:r>
              <a:rPr lang="pt-BR" sz="1800" dirty="0"/>
              <a:t>Médias: Diferença Relativa entre Médias e Teste t;</a:t>
            </a:r>
          </a:p>
          <a:p>
            <a:pPr lvl="1"/>
            <a:r>
              <a:rPr lang="pt-BR" sz="1800" dirty="0" err="1"/>
              <a:t>Random</a:t>
            </a:r>
            <a:r>
              <a:rPr lang="pt-BR" sz="1800" dirty="0"/>
              <a:t> </a:t>
            </a:r>
            <a:r>
              <a:rPr lang="pt-BR" sz="1800" dirty="0" err="1"/>
              <a:t>Forests</a:t>
            </a:r>
            <a:r>
              <a:rPr lang="pt-BR" sz="1800" dirty="0"/>
              <a:t>: Score de Importância, algoritmo </a:t>
            </a:r>
            <a:r>
              <a:rPr lang="pt-BR" sz="1800" dirty="0" err="1"/>
              <a:t>Boruta</a:t>
            </a:r>
            <a:r>
              <a:rPr lang="pt-BR" sz="1800" dirty="0"/>
              <a:t> e Gráficos de Dependência Parcial;</a:t>
            </a:r>
          </a:p>
          <a:p>
            <a:pPr lvl="1"/>
            <a:r>
              <a:rPr lang="pt-BR" sz="1800" dirty="0"/>
              <a:t>Algoritmo PRIM.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0105523-B6C2-4BBE-A2C4-27642E6F3779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3561477"/>
            <a:ext cx="5505296" cy="248223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8965851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E416D9F-430D-42CF-AF94-333793A88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5.2.1 – Diferença de Médias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A23BBC0-B19A-4FFA-9809-FAF66C701E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964704"/>
          </a:xfrm>
        </p:spPr>
        <p:txBody>
          <a:bodyPr>
            <a:normAutofit fontScale="70000" lnSpcReduction="20000"/>
          </a:bodyPr>
          <a:lstStyle/>
          <a:p>
            <a:r>
              <a:rPr lang="pt-BR" dirty="0"/>
              <a:t>Cada Gráfico apresenta uma variável;</a:t>
            </a:r>
          </a:p>
          <a:p>
            <a:r>
              <a:rPr lang="pt-BR" dirty="0"/>
              <a:t>A variável da direita é mais importante para determinar os casos onde a estratégia falha.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9937FB4-24A0-473C-B7BD-8022526C11E4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738070"/>
            <a:ext cx="4217268" cy="2409725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47F8FF7F-55EA-4B4A-B62F-9DED03AE7C69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6532" y="2738069"/>
            <a:ext cx="4217551" cy="240972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4693956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D1610C-938D-4655-9E8E-74F9F6F4F4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5.2.2 – </a:t>
            </a:r>
            <a:r>
              <a:rPr lang="pt-BR" dirty="0" err="1"/>
              <a:t>Random</a:t>
            </a:r>
            <a:r>
              <a:rPr lang="pt-BR" dirty="0"/>
              <a:t> </a:t>
            </a:r>
            <a:r>
              <a:rPr lang="pt-BR" dirty="0" err="1"/>
              <a:t>Forests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EFB70D1-7D9A-46CD-A167-49EC8ABD3F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15230"/>
            <a:ext cx="8229600" cy="1075257"/>
          </a:xfrm>
        </p:spPr>
        <p:txBody>
          <a:bodyPr>
            <a:normAutofit fontScale="92500" lnSpcReduction="20000"/>
          </a:bodyPr>
          <a:lstStyle/>
          <a:p>
            <a:r>
              <a:rPr lang="pt-BR" sz="2000" dirty="0"/>
              <a:t>Fontes de vulnerabilidade:</a:t>
            </a:r>
          </a:p>
          <a:p>
            <a:pPr lvl="1"/>
            <a:r>
              <a:rPr lang="pt-BR" sz="1600" dirty="0"/>
              <a:t>Estratégias agressivas do player 2 e 4 ;</a:t>
            </a:r>
          </a:p>
          <a:p>
            <a:pPr lvl="1"/>
            <a:r>
              <a:rPr lang="pt-BR" sz="1600" dirty="0"/>
              <a:t>Mercado acima de  aprox. 60K torna a estratégia vulnerável;</a:t>
            </a:r>
          </a:p>
          <a:p>
            <a:pPr lvl="1"/>
            <a:r>
              <a:rPr lang="pt-BR" sz="1600" dirty="0"/>
              <a:t>Baixa sensibilidade a preço;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62D82BC-3E10-4C35-8459-D706BB177597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4" b="50880"/>
          <a:stretch/>
        </p:blipFill>
        <p:spPr bwMode="auto">
          <a:xfrm>
            <a:off x="619975" y="2904365"/>
            <a:ext cx="3969966" cy="3033965"/>
          </a:xfrm>
          <a:prstGeom prst="rect">
            <a:avLst/>
          </a:prstGeom>
          <a:noFill/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6325BB11-5AEA-4BA9-8A0B-8C692A9AF9D3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3" t="49120"/>
          <a:stretch/>
        </p:blipFill>
        <p:spPr bwMode="auto">
          <a:xfrm>
            <a:off x="4730788" y="2896221"/>
            <a:ext cx="3956012" cy="314271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28984111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D1610C-938D-4655-9E8E-74F9F6F4F4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5.2.2 – </a:t>
            </a:r>
            <a:r>
              <a:rPr lang="pt-BR" dirty="0" err="1"/>
              <a:t>Random</a:t>
            </a:r>
            <a:r>
              <a:rPr lang="pt-BR" dirty="0"/>
              <a:t> </a:t>
            </a:r>
            <a:r>
              <a:rPr lang="pt-BR" dirty="0" err="1"/>
              <a:t>Forests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EFB70D1-7D9A-46CD-A167-49EC8ABD3F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892695"/>
          </a:xfrm>
        </p:spPr>
        <p:txBody>
          <a:bodyPr>
            <a:normAutofit fontScale="92500" lnSpcReduction="20000"/>
          </a:bodyPr>
          <a:lstStyle/>
          <a:p>
            <a:r>
              <a:rPr lang="pt-BR" dirty="0"/>
              <a:t>Condição de vulnerabilidade: Mercado acima de 60K e estratégia agressiva de outro player.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B229B484-1171-484D-B1CD-3F0B5D973EB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322" y="2719185"/>
            <a:ext cx="5761355" cy="329184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04091110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D1610C-938D-4655-9E8E-74F9F6F4F4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5.2.2 – Algoritmo </a:t>
            </a:r>
            <a:r>
              <a:rPr lang="pt-BR" dirty="0" err="1"/>
              <a:t>Boruta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EFB70D1-7D9A-46CD-A167-49EC8ABD3F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892695"/>
          </a:xfrm>
        </p:spPr>
        <p:txBody>
          <a:bodyPr>
            <a:normAutofit fontScale="62500" lnSpcReduction="20000"/>
          </a:bodyPr>
          <a:lstStyle/>
          <a:p>
            <a:r>
              <a:rPr lang="pt-BR" dirty="0"/>
              <a:t> Utiliza </a:t>
            </a:r>
            <a:r>
              <a:rPr lang="pt-BR" dirty="0" err="1"/>
              <a:t>Random</a:t>
            </a:r>
            <a:r>
              <a:rPr lang="pt-BR" dirty="0"/>
              <a:t> </a:t>
            </a:r>
            <a:r>
              <a:rPr lang="pt-BR" dirty="0" err="1"/>
              <a:t>Forests</a:t>
            </a:r>
            <a:r>
              <a:rPr lang="pt-BR" dirty="0"/>
              <a:t> para definir a importância de variáveis;</a:t>
            </a:r>
          </a:p>
          <a:p>
            <a:r>
              <a:rPr lang="pt-BR" dirty="0"/>
              <a:t>O algoritmo confirmou a importância de 5 variáveis, manteve uma como “tentativa” e rejeitou a importância de outras 29.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86A1B10-D52C-4433-B4EF-3B0140A8B7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468" y="2988550"/>
            <a:ext cx="7621064" cy="2753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80675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C909EBC-7727-4C46-ADC1-1BBF17204E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Triangulação das Técnicas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467C8F4-7686-4B13-9E66-3DAE4F297C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2962672" cy="4525963"/>
          </a:xfrm>
        </p:spPr>
        <p:txBody>
          <a:bodyPr>
            <a:normAutofit lnSpcReduction="10000"/>
          </a:bodyPr>
          <a:lstStyle/>
          <a:p>
            <a:r>
              <a:rPr lang="pt-BR" sz="2400" dirty="0"/>
              <a:t>Cada uma das técnicas produziu um ranking de incertezas mais críticas para o sucesso da estratégia 31;</a:t>
            </a:r>
          </a:p>
          <a:p>
            <a:r>
              <a:rPr lang="pt-BR" sz="2400" dirty="0"/>
              <a:t>Tamanho do mercado e estratégia do player 2 foi mais determinante nelas.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2243A5E-7061-47C7-94CC-8AED582D68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1555" y="1988840"/>
            <a:ext cx="5174125" cy="3483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5382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FBD9F9-4C1A-43D3-8869-5550D7FC5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3600" dirty="0"/>
              <a:t>Contexto de Aplicação</a:t>
            </a:r>
            <a:br>
              <a:rPr lang="pt-BR" sz="3600" dirty="0"/>
            </a:br>
            <a:r>
              <a:rPr lang="pt-BR" sz="2400" i="1" dirty="0"/>
              <a:t>Incerteza no Contexto da Impressão 3D</a:t>
            </a:r>
            <a:endParaRPr lang="pt-BR" sz="3600" i="1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6D55D25-2B57-4654-8410-D1E78A00DC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2492896"/>
            <a:ext cx="3816424" cy="3345235"/>
          </a:xfrm>
        </p:spPr>
        <p:txBody>
          <a:bodyPr>
            <a:normAutofit/>
          </a:bodyPr>
          <a:lstStyle/>
          <a:p>
            <a:r>
              <a:rPr lang="pt-BR" sz="2000" dirty="0"/>
              <a:t>Indústria da Impressão 3D cresceu à uma taxa anual de 26,2 % ao ano;</a:t>
            </a:r>
          </a:p>
          <a:p>
            <a:r>
              <a:rPr lang="pt-BR" sz="2000" dirty="0"/>
              <a:t>Tem o potencial de reconfigurar cadeias de suprimentos reduzir tempo de desenvolvimento de produtos, permitir a manufatura de alta complexidade.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F2FC34A5-9751-484C-A3B6-E1CA586A12CA}"/>
              </a:ext>
            </a:extLst>
          </p:cNvPr>
          <p:cNvSpPr/>
          <p:nvPr/>
        </p:nvSpPr>
        <p:spPr>
          <a:xfrm>
            <a:off x="323528" y="1705671"/>
            <a:ext cx="3816424" cy="576064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Indícios “Positivos”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43535EB0-E3AF-4BA7-A65A-CBF1B0266706}"/>
              </a:ext>
            </a:extLst>
          </p:cNvPr>
          <p:cNvSpPr/>
          <p:nvPr/>
        </p:nvSpPr>
        <p:spPr>
          <a:xfrm>
            <a:off x="4852661" y="1705671"/>
            <a:ext cx="3816424" cy="576064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Indícios “Negativos”</a:t>
            </a:r>
          </a:p>
        </p:txBody>
      </p:sp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B4A48175-A317-4A6B-9018-3C4EF620EE41}"/>
              </a:ext>
            </a:extLst>
          </p:cNvPr>
          <p:cNvSpPr txBox="1">
            <a:spLocks/>
          </p:cNvSpPr>
          <p:nvPr/>
        </p:nvSpPr>
        <p:spPr>
          <a:xfrm>
            <a:off x="4852661" y="2492895"/>
            <a:ext cx="3816424" cy="334523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000" dirty="0"/>
              <a:t>Estimativas sobre o impacto econômico da manufatura aditiva variam entre 21 bilhões de USD em 2020 a 550 bilhões em 2025;</a:t>
            </a:r>
          </a:p>
          <a:p>
            <a:r>
              <a:rPr lang="pt-BR" sz="2000" dirty="0"/>
              <a:t>Houve uma bolha financeira da impressão 3D em 2014, ações de empresas caíram mais do que 70%;</a:t>
            </a:r>
          </a:p>
          <a:p>
            <a:r>
              <a:rPr lang="pt-BR" sz="2000" dirty="0"/>
              <a:t>Lucratividade dos Fabricantes de Sistemas de Impressão 3D tem caiu entre 2011 e 2015 para patamares negativos.</a:t>
            </a:r>
          </a:p>
        </p:txBody>
      </p:sp>
    </p:spTree>
    <p:extLst>
      <p:ext uri="{BB962C8B-B14F-4D97-AF65-F5344CB8AC3E}">
        <p14:creationId xmlns:p14="http://schemas.microsoft.com/office/powerpoint/2010/main" val="3034229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  <p:bldP spid="6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EB5E74-AFEF-4418-82A1-57B728D8F3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5.2.3 – Resultados Algoritmo PRIM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9AC0AAB-1E96-48B6-AF12-38FC66EE8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3910632" cy="4421088"/>
          </a:xfrm>
        </p:spPr>
        <p:txBody>
          <a:bodyPr>
            <a:normAutofit fontScale="77500" lnSpcReduction="20000"/>
          </a:bodyPr>
          <a:lstStyle/>
          <a:p>
            <a:r>
              <a:rPr lang="pt-BR" dirty="0"/>
              <a:t>Identificou uma região de vulnerabilidade na qual a estratégia 31 falha 82,1 % das vezes, quando:</a:t>
            </a:r>
          </a:p>
          <a:p>
            <a:r>
              <a:rPr lang="pt-BR" dirty="0"/>
              <a:t>Os players de porte semelhante possuem estratégias agressivas;</a:t>
            </a:r>
          </a:p>
          <a:p>
            <a:r>
              <a:rPr lang="pt-BR" dirty="0"/>
              <a:t>Tamanho do Mercado é maior do que 60 mil compradores.</a:t>
            </a:r>
          </a:p>
          <a:p>
            <a:r>
              <a:rPr lang="pt-BR" dirty="0"/>
              <a:t>Utilização da capacidade é baixa.</a:t>
            </a:r>
          </a:p>
          <a:p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A0E9EE8-8B94-440B-B996-42EF2BBE40C7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1268760"/>
            <a:ext cx="3910632" cy="550003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62865752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EB5E74-AFEF-4418-82A1-57B728D8F3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5.2.3 – Resultados Algoritmo PRIM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9AC0AAB-1E96-48B6-AF12-38FC66EE8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363272" cy="4421088"/>
          </a:xfrm>
        </p:spPr>
        <p:txBody>
          <a:bodyPr>
            <a:normAutofit/>
          </a:bodyPr>
          <a:lstStyle/>
          <a:p>
            <a:r>
              <a:rPr lang="pt-BR" dirty="0"/>
              <a:t>Quando há outros players agressivos e o mercado é suficientemente grande ( &gt; 58 K ), a empresa é melhor que a empresa escolha outra estratégia que não a 31.</a:t>
            </a:r>
          </a:p>
          <a:p>
            <a:r>
              <a:rPr lang="pt-BR" dirty="0"/>
              <a:t>Que outras estratégias funcionam melhor nestas condições?</a:t>
            </a:r>
          </a:p>
        </p:txBody>
      </p:sp>
    </p:spTree>
    <p:extLst>
      <p:ext uri="{BB962C8B-B14F-4D97-AF65-F5344CB8AC3E}">
        <p14:creationId xmlns:p14="http://schemas.microsoft.com/office/powerpoint/2010/main" val="362621628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27CD4F-DA37-446C-83E5-BB8711C46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5.3 – Identificação de Estratégias Alternativas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63B9633-80CC-4F27-887D-61A1B850A28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050" y="1626559"/>
            <a:ext cx="8851900" cy="442023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2679089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27CD4F-DA37-446C-83E5-BB8711C46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5.3 – Identificação de Estratégias Alternativas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AF2A09B-3255-4133-9A40-BFAD238F516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417639"/>
            <a:ext cx="8020410" cy="458258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0351852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2E939E-E3FB-4670-AB67-6D89B8840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6.1 – Contribuições Gerenciais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D12333D-817E-4F5B-99A6-D183B0B054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pt-BR" dirty="0"/>
              <a:t>Para os Players Dominantes na Impressão 3D:</a:t>
            </a:r>
          </a:p>
          <a:p>
            <a:pPr lvl="1"/>
            <a:r>
              <a:rPr lang="pt-BR" dirty="0"/>
              <a:t>Resultados suportam estratégias agressivas;</a:t>
            </a:r>
          </a:p>
          <a:p>
            <a:pPr lvl="1"/>
            <a:r>
              <a:rPr lang="pt-BR" dirty="0"/>
              <a:t>Não há suporte à estratégias open </a:t>
            </a:r>
            <a:r>
              <a:rPr lang="pt-BR" dirty="0" err="1"/>
              <a:t>source</a:t>
            </a:r>
            <a:r>
              <a:rPr lang="pt-BR" dirty="0"/>
              <a:t>;</a:t>
            </a:r>
          </a:p>
          <a:p>
            <a:pPr lvl="1"/>
            <a:r>
              <a:rPr lang="pt-BR" dirty="0"/>
              <a:t>Menores investimentos em P&amp;D;</a:t>
            </a:r>
          </a:p>
          <a:p>
            <a:r>
              <a:rPr lang="pt-BR" dirty="0"/>
              <a:t>Para empresas em Geral:</a:t>
            </a:r>
          </a:p>
          <a:p>
            <a:pPr lvl="1"/>
            <a:r>
              <a:rPr lang="pt-BR" dirty="0"/>
              <a:t>Estrutura de análise oferece alternativa para análise de decisões em condições de incerteza;</a:t>
            </a:r>
          </a:p>
          <a:p>
            <a:pPr lvl="1"/>
            <a:r>
              <a:rPr lang="pt-BR" dirty="0"/>
              <a:t>A análise de permite identificar situações específicas de vulnerabilidade e testar alternativas;</a:t>
            </a:r>
          </a:p>
          <a:p>
            <a:r>
              <a:rPr lang="pt-BR" dirty="0"/>
              <a:t>Ressalvas:</a:t>
            </a:r>
          </a:p>
          <a:p>
            <a:pPr lvl="1"/>
            <a:r>
              <a:rPr lang="pt-BR" dirty="0"/>
              <a:t>Processo de avaliação estratégica deve ser diferente para que a análise produza efeito.</a:t>
            </a:r>
          </a:p>
          <a:p>
            <a:pPr lvl="1"/>
            <a:r>
              <a:rPr lang="pt-BR" dirty="0"/>
              <a:t>A condução da análise requer esforços e competências específicas. </a:t>
            </a:r>
          </a:p>
          <a:p>
            <a:pPr lvl="1"/>
            <a:r>
              <a:rPr lang="pt-BR" dirty="0"/>
              <a:t>Cabe ao gestor avaliar se a incerteza que o mesmo observa e seu impacto sobre suas decisões é relevante ao ponto de justificar uma análise quantitativa como a empregada neste trabalho.</a:t>
            </a:r>
          </a:p>
        </p:txBody>
      </p:sp>
    </p:spTree>
    <p:extLst>
      <p:ext uri="{BB962C8B-B14F-4D97-AF65-F5344CB8AC3E}">
        <p14:creationId xmlns:p14="http://schemas.microsoft.com/office/powerpoint/2010/main" val="178530356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326123-1BB6-4A1D-8E20-A94CAA87D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6.2 – Contribuições Acadêmicas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10F51D8-7683-4C19-8685-FA161FF697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pt-BR" dirty="0"/>
              <a:t>Suporte à decisão sob incerteza profunda:</a:t>
            </a:r>
          </a:p>
          <a:p>
            <a:pPr lvl="1"/>
            <a:r>
              <a:rPr lang="pt-BR" dirty="0"/>
              <a:t>Trabalho emprega o RDM no contexto da dinâmica competitiva de empresas privadas;</a:t>
            </a:r>
          </a:p>
          <a:p>
            <a:pPr lvl="1"/>
            <a:r>
              <a:rPr lang="pt-BR" dirty="0"/>
              <a:t>Utilizou-se a avaliação de incertezas críticas com o algoritmo </a:t>
            </a:r>
            <a:r>
              <a:rPr lang="pt-BR" dirty="0" err="1"/>
              <a:t>Boruta</a:t>
            </a:r>
            <a:r>
              <a:rPr lang="pt-BR" dirty="0"/>
              <a:t>;</a:t>
            </a:r>
          </a:p>
          <a:p>
            <a:r>
              <a:rPr lang="pt-BR" dirty="0"/>
              <a:t>Difusão de Novos Produtos:</a:t>
            </a:r>
          </a:p>
          <a:p>
            <a:pPr lvl="1"/>
            <a:r>
              <a:rPr lang="pt-BR" dirty="0"/>
              <a:t>Ampliação do modelo para novos players e consideração de performance e patentes;</a:t>
            </a:r>
          </a:p>
          <a:p>
            <a:pPr lvl="1"/>
            <a:r>
              <a:rPr lang="pt-BR" dirty="0"/>
              <a:t>Utilização de um novo framework analítico;</a:t>
            </a:r>
          </a:p>
          <a:p>
            <a:r>
              <a:rPr lang="pt-BR" dirty="0"/>
              <a:t>Avaliação de Decisões Estratégicas:</a:t>
            </a:r>
          </a:p>
          <a:p>
            <a:pPr lvl="1"/>
            <a:r>
              <a:rPr lang="pt-BR" dirty="0"/>
              <a:t>Análise emprega o critério de robustez;</a:t>
            </a:r>
          </a:p>
          <a:p>
            <a:pPr lvl="1"/>
            <a:r>
              <a:rPr lang="pt-BR" dirty="0"/>
              <a:t>Cenários são definidos sistematicamente;</a:t>
            </a:r>
          </a:p>
        </p:txBody>
      </p:sp>
    </p:spTree>
    <p:extLst>
      <p:ext uri="{BB962C8B-B14F-4D97-AF65-F5344CB8AC3E}">
        <p14:creationId xmlns:p14="http://schemas.microsoft.com/office/powerpoint/2010/main" val="252834648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7F868BF-ED15-458D-BD61-1434728526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7 - Conclusões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641C839-3F57-4B61-8353-0CC27C595E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Objetivos definidos foram atendidos;</a:t>
            </a:r>
          </a:p>
          <a:p>
            <a:r>
              <a:rPr lang="pt-BR" dirty="0"/>
              <a:t>Futuros Trabalhos podem:</a:t>
            </a:r>
          </a:p>
          <a:p>
            <a:pPr lvl="1"/>
            <a:r>
              <a:rPr lang="pt-BR" dirty="0"/>
              <a:t>Expandir o modelo para considerar outros aspectos da indústria de manufatura aditiva;</a:t>
            </a:r>
          </a:p>
          <a:p>
            <a:pPr lvl="1"/>
            <a:r>
              <a:rPr lang="pt-BR" dirty="0"/>
              <a:t>Adaptar o modelo empregado e realizar a análise em outros contextos;</a:t>
            </a:r>
          </a:p>
          <a:p>
            <a:pPr lvl="1"/>
            <a:r>
              <a:rPr lang="pt-BR" dirty="0"/>
              <a:t>Considerar outras abordagens de decisão sob incerteza (ex.: DAAP, MORDM, Info-Gap).</a:t>
            </a:r>
          </a:p>
        </p:txBody>
      </p:sp>
    </p:spTree>
    <p:extLst>
      <p:ext uri="{BB962C8B-B14F-4D97-AF65-F5344CB8AC3E}">
        <p14:creationId xmlns:p14="http://schemas.microsoft.com/office/powerpoint/2010/main" val="347002455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3DCA18-28B8-49EA-9013-1888EC90D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Publicações</a:t>
            </a:r>
          </a:p>
        </p:txBody>
      </p:sp>
      <p:graphicFrame>
        <p:nvGraphicFramePr>
          <p:cNvPr id="4" name="Espaço Reservado para Conteúdo 3">
            <a:extLst>
              <a:ext uri="{FF2B5EF4-FFF2-40B4-BE49-F238E27FC236}">
                <a16:creationId xmlns:a16="http://schemas.microsoft.com/office/drawing/2014/main" id="{8088FBF3-10B4-4366-835B-DB7838EBDE6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28378091"/>
              </p:ext>
            </p:extLst>
          </p:nvPr>
        </p:nvGraphicFramePr>
        <p:xfrm>
          <a:off x="440804" y="1640840"/>
          <a:ext cx="8229600" cy="3576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70984">
                  <a:extLst>
                    <a:ext uri="{9D8B030D-6E8A-4147-A177-3AD203B41FA5}">
                      <a16:colId xmlns:a16="http://schemas.microsoft.com/office/drawing/2014/main" val="3741114228"/>
                    </a:ext>
                  </a:extLst>
                </a:gridCol>
                <a:gridCol w="2458616">
                  <a:extLst>
                    <a:ext uri="{9D8B030D-6E8A-4147-A177-3AD203B41FA5}">
                      <a16:colId xmlns:a16="http://schemas.microsoft.com/office/drawing/2014/main" val="33837705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Publicação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Status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47739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The Impacts of Additive Manufacturing on Production Systems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Aprovado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29226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Avaliação de Decisões Estratégicas sob Incerteza Profunda na Indústria da Manufatura Aditiva - Uma Análise a partir do método Robust Decision Making (RDM)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Submetido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50637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The </a:t>
                      </a:r>
                      <a:r>
                        <a:rPr lang="pt-BR" dirty="0" err="1"/>
                        <a:t>Fourth</a:t>
                      </a:r>
                      <a:r>
                        <a:rPr lang="pt-BR" dirty="0"/>
                        <a:t> Scenario </a:t>
                      </a:r>
                      <a:r>
                        <a:rPr lang="pt-BR" dirty="0" err="1"/>
                        <a:t>School</a:t>
                      </a:r>
                      <a:r>
                        <a:rPr lang="pt-BR" dirty="0"/>
                        <a:t>: A </a:t>
                      </a:r>
                      <a:r>
                        <a:rPr lang="pt-BR" dirty="0" err="1"/>
                        <a:t>bibliometric</a:t>
                      </a:r>
                      <a:r>
                        <a:rPr lang="pt-BR" dirty="0"/>
                        <a:t> </a:t>
                      </a:r>
                      <a:r>
                        <a:rPr lang="pt-BR" dirty="0" err="1"/>
                        <a:t>review</a:t>
                      </a:r>
                      <a:r>
                        <a:rPr lang="pt-BR" dirty="0"/>
                        <a:t> of </a:t>
                      </a:r>
                      <a:r>
                        <a:rPr lang="pt-BR" dirty="0" err="1"/>
                        <a:t>methods</a:t>
                      </a:r>
                      <a:r>
                        <a:rPr lang="pt-BR" dirty="0"/>
                        <a:t> for Decision Making </a:t>
                      </a:r>
                      <a:r>
                        <a:rPr lang="pt-BR" dirty="0" err="1"/>
                        <a:t>Under</a:t>
                      </a:r>
                      <a:r>
                        <a:rPr lang="pt-BR" dirty="0"/>
                        <a:t> Deep Uncertainty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WIP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3023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SDRDM: </a:t>
                      </a:r>
                      <a:r>
                        <a:rPr lang="pt-BR" dirty="0" err="1"/>
                        <a:t>An</a:t>
                      </a:r>
                      <a:r>
                        <a:rPr lang="pt-BR" dirty="0"/>
                        <a:t> R </a:t>
                      </a:r>
                      <a:r>
                        <a:rPr lang="pt-BR" dirty="0" err="1"/>
                        <a:t>package</a:t>
                      </a:r>
                      <a:r>
                        <a:rPr lang="pt-BR" dirty="0"/>
                        <a:t> for RDM Analysis </a:t>
                      </a:r>
                      <a:r>
                        <a:rPr lang="pt-BR" dirty="0" err="1"/>
                        <a:t>with</a:t>
                      </a:r>
                      <a:r>
                        <a:rPr lang="pt-BR" dirty="0"/>
                        <a:t> SD </a:t>
                      </a:r>
                      <a:r>
                        <a:rPr lang="pt-BR" dirty="0" err="1"/>
                        <a:t>models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/>
                        <a:t>WIP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33222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 err="1"/>
                        <a:t>Improving</a:t>
                      </a:r>
                      <a:r>
                        <a:rPr lang="pt-BR" dirty="0"/>
                        <a:t> Scenario Discovery </a:t>
                      </a:r>
                      <a:r>
                        <a:rPr lang="pt-BR" dirty="0" err="1"/>
                        <a:t>with</a:t>
                      </a:r>
                      <a:r>
                        <a:rPr lang="pt-BR" dirty="0"/>
                        <a:t> </a:t>
                      </a:r>
                      <a:r>
                        <a:rPr lang="pt-BR" dirty="0" err="1"/>
                        <a:t>Random</a:t>
                      </a:r>
                      <a:r>
                        <a:rPr lang="pt-BR" dirty="0"/>
                        <a:t> </a:t>
                      </a:r>
                      <a:r>
                        <a:rPr lang="pt-BR" dirty="0" err="1"/>
                        <a:t>Forests</a:t>
                      </a:r>
                      <a:r>
                        <a:rPr lang="pt-BR" dirty="0"/>
                        <a:t> and </a:t>
                      </a:r>
                      <a:r>
                        <a:rPr lang="pt-BR" dirty="0" err="1"/>
                        <a:t>Partial</a:t>
                      </a:r>
                      <a:r>
                        <a:rPr lang="pt-BR" dirty="0"/>
                        <a:t> </a:t>
                      </a:r>
                      <a:r>
                        <a:rPr lang="pt-BR" dirty="0" err="1"/>
                        <a:t>Dependence</a:t>
                      </a:r>
                      <a:r>
                        <a:rPr lang="pt-BR" dirty="0"/>
                        <a:t> </a:t>
                      </a:r>
                      <a:r>
                        <a:rPr lang="pt-BR" dirty="0" err="1"/>
                        <a:t>Plots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/>
                        <a:t>WIP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33823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7138099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5229200"/>
            <a:ext cx="8229600" cy="637531"/>
          </a:xfrm>
        </p:spPr>
        <p:txBody>
          <a:bodyPr anchor="ctr">
            <a:normAutofit fontScale="70000" lnSpcReduction="20000"/>
          </a:bodyPr>
          <a:lstStyle/>
          <a:p>
            <a:pPr marL="0" indent="0" algn="ctr">
              <a:buNone/>
            </a:pPr>
            <a:r>
              <a:rPr lang="pt-BR" sz="6000" b="1" dirty="0"/>
              <a:t>Obrigado!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F276A089-52BD-4486-B8AE-384B4A2CA2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00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8532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D0F5F92-758E-4852-9817-9BD94BE48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Problema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616480F-C5EF-4A36-BAD3-2E76E0C645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17639"/>
            <a:ext cx="8229600" cy="4525963"/>
          </a:xfrm>
        </p:spPr>
        <p:txBody>
          <a:bodyPr>
            <a:normAutofit fontScale="92500" lnSpcReduction="10000"/>
          </a:bodyPr>
          <a:lstStyle/>
          <a:p>
            <a:r>
              <a:rPr lang="pt-BR" dirty="0"/>
              <a:t>A empresa deve considerar o </a:t>
            </a:r>
            <a:r>
              <a:rPr lang="pt-BR" b="1" dirty="0"/>
              <a:t>ambiente interno e externo</a:t>
            </a:r>
            <a:r>
              <a:rPr lang="pt-BR" dirty="0"/>
              <a:t> para suportar suas decisões estratégicas, mas...</a:t>
            </a:r>
          </a:p>
          <a:p>
            <a:r>
              <a:rPr lang="pt-BR" dirty="0"/>
              <a:t>O mundo é </a:t>
            </a:r>
            <a:r>
              <a:rPr lang="pt-BR" b="1" dirty="0"/>
              <a:t>dinâmico</a:t>
            </a:r>
            <a:r>
              <a:rPr lang="pt-BR" dirty="0"/>
              <a:t>, e a empresa precisa </a:t>
            </a:r>
            <a:r>
              <a:rPr lang="pt-BR" b="1" dirty="0"/>
              <a:t>se antecipar </a:t>
            </a:r>
            <a:r>
              <a:rPr lang="pt-BR" dirty="0"/>
              <a:t>à eventos futuros;</a:t>
            </a:r>
          </a:p>
          <a:p>
            <a:r>
              <a:rPr lang="pt-BR" dirty="0"/>
              <a:t>Decisões relacionadas à difusão de novos produtos são especialmente </a:t>
            </a:r>
            <a:r>
              <a:rPr lang="pt-BR" b="1" dirty="0"/>
              <a:t>vulneráveis</a:t>
            </a:r>
            <a:r>
              <a:rPr lang="pt-BR" dirty="0"/>
              <a:t>;</a:t>
            </a:r>
          </a:p>
          <a:p>
            <a:r>
              <a:rPr lang="pt-BR" dirty="0"/>
              <a:t>Quando há informação suficiente para estimar modelos com precisão, é tarde para tomar decisões;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955275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858049"/>
          </a:xfrm>
        </p:spPr>
        <p:txBody>
          <a:bodyPr>
            <a:normAutofit fontScale="90000"/>
          </a:bodyPr>
          <a:lstStyle/>
          <a:p>
            <a:r>
              <a:rPr lang="pt-BR" dirty="0"/>
              <a:t>Objeto e Questão de Pesquisa</a:t>
            </a:r>
            <a:br>
              <a:rPr lang="pt-BR" dirty="0"/>
            </a:br>
            <a:r>
              <a:rPr lang="pt-BR" sz="2700" dirty="0"/>
              <a:t>Qual é o Problema?</a:t>
            </a:r>
            <a:endParaRPr lang="pt-BR" dirty="0"/>
          </a:p>
        </p:txBody>
      </p:sp>
      <p:sp>
        <p:nvSpPr>
          <p:cNvPr id="4" name="Retângulo 3"/>
          <p:cNvSpPr/>
          <p:nvPr/>
        </p:nvSpPr>
        <p:spPr>
          <a:xfrm>
            <a:off x="559627" y="3785834"/>
            <a:ext cx="7973032" cy="1803406"/>
          </a:xfrm>
          <a:prstGeom prst="rect">
            <a:avLst/>
          </a:prstGeom>
          <a:gradFill>
            <a:gsLst>
              <a:gs pos="0">
                <a:schemeClr val="accent3">
                  <a:shade val="51000"/>
                  <a:satMod val="130000"/>
                </a:schemeClr>
              </a:gs>
              <a:gs pos="100000">
                <a:schemeClr val="accent3">
                  <a:shade val="93000"/>
                  <a:satMod val="130000"/>
                  <a:alpha val="0"/>
                </a:schemeClr>
              </a:gs>
            </a:gsLst>
          </a:gradFill>
          <a:ln>
            <a:noFill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Ambiente Externo</a:t>
            </a:r>
          </a:p>
        </p:txBody>
      </p:sp>
      <p:sp>
        <p:nvSpPr>
          <p:cNvPr id="5" name="Retângulo 4"/>
          <p:cNvSpPr/>
          <p:nvPr/>
        </p:nvSpPr>
        <p:spPr>
          <a:xfrm>
            <a:off x="559894" y="1199961"/>
            <a:ext cx="7972545" cy="2643896"/>
          </a:xfrm>
          <a:prstGeom prst="rect">
            <a:avLst/>
          </a:prstGeom>
          <a:gradFill>
            <a:gsLst>
              <a:gs pos="0">
                <a:schemeClr val="accent1">
                  <a:shade val="93000"/>
                  <a:satMod val="130000"/>
                  <a:alpha val="0"/>
                </a:schemeClr>
              </a:gs>
              <a:gs pos="100000">
                <a:schemeClr val="accent1">
                  <a:shade val="94000"/>
                  <a:satMod val="135000"/>
                </a:schemeClr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Ambiente Interno</a:t>
            </a:r>
          </a:p>
          <a:p>
            <a:pPr algn="ctr"/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 Recursos e Capacidades</a:t>
            </a:r>
          </a:p>
        </p:txBody>
      </p:sp>
      <p:sp>
        <p:nvSpPr>
          <p:cNvPr id="6" name="Retângulo 5"/>
          <p:cNvSpPr/>
          <p:nvPr/>
        </p:nvSpPr>
        <p:spPr>
          <a:xfrm>
            <a:off x="5023582" y="2516421"/>
            <a:ext cx="1968944" cy="2422940"/>
          </a:xfrm>
          <a:prstGeom prst="rect">
            <a:avLst/>
          </a:prstGeom>
          <a:gradFill>
            <a:gsLst>
              <a:gs pos="0">
                <a:schemeClr val="accent2">
                  <a:shade val="51000"/>
                  <a:satMod val="130000"/>
                </a:schemeClr>
              </a:gs>
              <a:gs pos="80000">
                <a:schemeClr val="accent2">
                  <a:shade val="93000"/>
                  <a:satMod val="130000"/>
                </a:schemeClr>
              </a:gs>
              <a:gs pos="100000">
                <a:schemeClr val="accent2">
                  <a:shade val="94000"/>
                  <a:satMod val="135000"/>
                </a:schemeClr>
              </a:gs>
            </a:gsLst>
          </a:gra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Incerteza</a:t>
            </a:r>
          </a:p>
        </p:txBody>
      </p:sp>
      <p:grpSp>
        <p:nvGrpSpPr>
          <p:cNvPr id="7" name="Agrupar 6"/>
          <p:cNvGrpSpPr/>
          <p:nvPr/>
        </p:nvGrpSpPr>
        <p:grpSpPr>
          <a:xfrm>
            <a:off x="775436" y="1704014"/>
            <a:ext cx="7402093" cy="3560395"/>
            <a:chOff x="755576" y="2486993"/>
            <a:chExt cx="7402093" cy="3560395"/>
          </a:xfrm>
        </p:grpSpPr>
        <p:sp>
          <p:nvSpPr>
            <p:cNvPr id="8" name="Retângulo 7"/>
            <p:cNvSpPr/>
            <p:nvPr/>
          </p:nvSpPr>
          <p:spPr>
            <a:xfrm>
              <a:off x="2354170" y="3405241"/>
              <a:ext cx="747471" cy="47030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sz="800" dirty="0">
                  <a:latin typeface="Arial" panose="020B0604020202020204" pitchFamily="34" charset="0"/>
                  <a:cs typeface="Arial" panose="020B0604020202020204" pitchFamily="34" charset="0"/>
                </a:rPr>
                <a:t>Diagnóstico</a:t>
              </a:r>
            </a:p>
          </p:txBody>
        </p:sp>
        <p:sp>
          <p:nvSpPr>
            <p:cNvPr id="9" name="Retângulo 8"/>
            <p:cNvSpPr/>
            <p:nvPr/>
          </p:nvSpPr>
          <p:spPr>
            <a:xfrm>
              <a:off x="928708" y="4335375"/>
              <a:ext cx="1094373" cy="569074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sz="800" dirty="0">
                  <a:latin typeface="Arial" panose="020B0604020202020204" pitchFamily="34" charset="0"/>
                  <a:cs typeface="Arial" panose="020B0604020202020204" pitchFamily="34" charset="0"/>
                </a:rPr>
                <a:t>Reconhecimento</a:t>
              </a:r>
            </a:p>
          </p:txBody>
        </p:sp>
        <p:cxnSp>
          <p:nvCxnSpPr>
            <p:cNvPr id="10" name="Conector: Angulado 9"/>
            <p:cNvCxnSpPr>
              <a:stCxn id="24" idx="2"/>
              <a:endCxn id="27" idx="3"/>
            </p:cNvCxnSpPr>
            <p:nvPr/>
          </p:nvCxnSpPr>
          <p:spPr>
            <a:xfrm rot="5400000">
              <a:off x="7087372" y="5088004"/>
              <a:ext cx="1084815" cy="381688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" name="Retângulo 10"/>
            <p:cNvSpPr/>
            <p:nvPr/>
          </p:nvSpPr>
          <p:spPr>
            <a:xfrm>
              <a:off x="3793598" y="3836734"/>
              <a:ext cx="617744" cy="47030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sz="800" dirty="0">
                  <a:latin typeface="Arial" panose="020B0604020202020204" pitchFamily="34" charset="0"/>
                  <a:cs typeface="Arial" panose="020B0604020202020204" pitchFamily="34" charset="0"/>
                </a:rPr>
                <a:t>Design</a:t>
              </a:r>
            </a:p>
          </p:txBody>
        </p:sp>
        <p:sp>
          <p:nvSpPr>
            <p:cNvPr id="12" name="Retângulo 11"/>
            <p:cNvSpPr/>
            <p:nvPr/>
          </p:nvSpPr>
          <p:spPr>
            <a:xfrm>
              <a:off x="3096541" y="2505534"/>
              <a:ext cx="1251180" cy="47030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sz="900" dirty="0">
                  <a:latin typeface="Arial" panose="020B0604020202020204" pitchFamily="34" charset="0"/>
                  <a:cs typeface="Arial" panose="020B0604020202020204" pitchFamily="34" charset="0"/>
                </a:rPr>
                <a:t>Desenvolvimento</a:t>
              </a:r>
            </a:p>
          </p:txBody>
        </p:sp>
        <p:sp>
          <p:nvSpPr>
            <p:cNvPr id="13" name="Retângulo 12"/>
            <p:cNvSpPr/>
            <p:nvPr/>
          </p:nvSpPr>
          <p:spPr>
            <a:xfrm>
              <a:off x="893445" y="2486993"/>
              <a:ext cx="2161531" cy="47030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sz="900" dirty="0">
                  <a:latin typeface="Arial" panose="020B0604020202020204" pitchFamily="34" charset="0"/>
                  <a:cs typeface="Arial" panose="020B0604020202020204" pitchFamily="34" charset="0"/>
                </a:rPr>
                <a:t>Identificação</a:t>
              </a:r>
            </a:p>
          </p:txBody>
        </p:sp>
        <p:sp>
          <p:nvSpPr>
            <p:cNvPr id="14" name="Retângulo 13"/>
            <p:cNvSpPr/>
            <p:nvPr/>
          </p:nvSpPr>
          <p:spPr>
            <a:xfrm>
              <a:off x="4349268" y="2505534"/>
              <a:ext cx="3699206" cy="47030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sz="900" dirty="0">
                  <a:latin typeface="Arial" panose="020B0604020202020204" pitchFamily="34" charset="0"/>
                  <a:cs typeface="Arial" panose="020B0604020202020204" pitchFamily="34" charset="0"/>
                </a:rPr>
                <a:t>Seleção</a:t>
              </a:r>
            </a:p>
          </p:txBody>
        </p:sp>
        <p:cxnSp>
          <p:nvCxnSpPr>
            <p:cNvPr id="15" name="Conector de Seta Reta 14"/>
            <p:cNvCxnSpPr>
              <a:stCxn id="20" idx="3"/>
              <a:endCxn id="11" idx="1"/>
            </p:cNvCxnSpPr>
            <p:nvPr/>
          </p:nvCxnSpPr>
          <p:spPr>
            <a:xfrm flipV="1">
              <a:off x="3672997" y="4071889"/>
              <a:ext cx="120600" cy="54802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Conector de Seta Reta 15"/>
            <p:cNvCxnSpPr>
              <a:stCxn id="9" idx="3"/>
              <a:endCxn id="19" idx="1"/>
            </p:cNvCxnSpPr>
            <p:nvPr/>
          </p:nvCxnSpPr>
          <p:spPr>
            <a:xfrm flipV="1">
              <a:off x="2023081" y="4619911"/>
              <a:ext cx="131021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7" name="Retângulo 16"/>
            <p:cNvSpPr/>
            <p:nvPr/>
          </p:nvSpPr>
          <p:spPr>
            <a:xfrm>
              <a:off x="3734949" y="3053557"/>
              <a:ext cx="508846" cy="47030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sz="800" dirty="0">
                  <a:latin typeface="Arial" panose="020B0604020202020204" pitchFamily="34" charset="0"/>
                  <a:cs typeface="Arial" panose="020B0604020202020204" pitchFamily="34" charset="0"/>
                </a:rPr>
                <a:t>Busca</a:t>
              </a:r>
            </a:p>
          </p:txBody>
        </p:sp>
        <p:sp>
          <p:nvSpPr>
            <p:cNvPr id="18" name="Retângulo 17"/>
            <p:cNvSpPr/>
            <p:nvPr/>
          </p:nvSpPr>
          <p:spPr>
            <a:xfrm>
              <a:off x="4247840" y="3053557"/>
              <a:ext cx="554468" cy="47030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sz="800" dirty="0" err="1">
                  <a:latin typeface="Arial" panose="020B0604020202020204" pitchFamily="34" charset="0"/>
                  <a:cs typeface="Arial" panose="020B0604020202020204" pitchFamily="34" charset="0"/>
                </a:rPr>
                <a:t>Screen</a:t>
              </a:r>
              <a:endParaRPr lang="pt-BR" sz="8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Losango 18"/>
            <p:cNvSpPr/>
            <p:nvPr/>
          </p:nvSpPr>
          <p:spPr>
            <a:xfrm>
              <a:off x="2154101" y="4503382"/>
              <a:ext cx="222719" cy="233058"/>
            </a:xfrm>
            <a:prstGeom prst="diamond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sz="10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Losango 19"/>
            <p:cNvSpPr/>
            <p:nvPr/>
          </p:nvSpPr>
          <p:spPr>
            <a:xfrm>
              <a:off x="3450279" y="4503382"/>
              <a:ext cx="222719" cy="233058"/>
            </a:xfrm>
            <a:prstGeom prst="diamond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sz="10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Losango 20"/>
            <p:cNvSpPr/>
            <p:nvPr/>
          </p:nvSpPr>
          <p:spPr>
            <a:xfrm>
              <a:off x="5115423" y="4503382"/>
              <a:ext cx="222719" cy="233058"/>
            </a:xfrm>
            <a:prstGeom prst="diamond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sz="10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Losango 21"/>
            <p:cNvSpPr/>
            <p:nvPr/>
          </p:nvSpPr>
          <p:spPr>
            <a:xfrm>
              <a:off x="6788771" y="4503382"/>
              <a:ext cx="222719" cy="233058"/>
            </a:xfrm>
            <a:prstGeom prst="diamond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sz="10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Losango 22"/>
            <p:cNvSpPr/>
            <p:nvPr/>
          </p:nvSpPr>
          <p:spPr>
            <a:xfrm>
              <a:off x="7216216" y="4503382"/>
              <a:ext cx="222719" cy="233058"/>
            </a:xfrm>
            <a:prstGeom prst="diamond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sz="10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Losango 23"/>
            <p:cNvSpPr/>
            <p:nvPr/>
          </p:nvSpPr>
          <p:spPr>
            <a:xfrm>
              <a:off x="7709263" y="4503382"/>
              <a:ext cx="222719" cy="233058"/>
            </a:xfrm>
            <a:prstGeom prst="diamond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sz="10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Losango 24"/>
            <p:cNvSpPr/>
            <p:nvPr/>
          </p:nvSpPr>
          <p:spPr>
            <a:xfrm>
              <a:off x="3450279" y="5704726"/>
              <a:ext cx="222719" cy="233058"/>
            </a:xfrm>
            <a:prstGeom prst="diamond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sz="10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Losango 25"/>
            <p:cNvSpPr/>
            <p:nvPr/>
          </p:nvSpPr>
          <p:spPr>
            <a:xfrm>
              <a:off x="4925352" y="5704726"/>
              <a:ext cx="222719" cy="233058"/>
            </a:xfrm>
            <a:prstGeom prst="diamond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sz="10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Losango 26"/>
            <p:cNvSpPr/>
            <p:nvPr/>
          </p:nvSpPr>
          <p:spPr>
            <a:xfrm>
              <a:off x="7216216" y="5704726"/>
              <a:ext cx="222719" cy="233058"/>
            </a:xfrm>
            <a:prstGeom prst="diamond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sz="10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Losango 27"/>
            <p:cNvSpPr/>
            <p:nvPr/>
          </p:nvSpPr>
          <p:spPr>
            <a:xfrm>
              <a:off x="6788771" y="5704726"/>
              <a:ext cx="222719" cy="233058"/>
            </a:xfrm>
            <a:prstGeom prst="diamond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sz="10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29" name="Conector: Angulado 28"/>
            <p:cNvCxnSpPr>
              <a:stCxn id="19" idx="0"/>
              <a:endCxn id="8" idx="1"/>
            </p:cNvCxnSpPr>
            <p:nvPr/>
          </p:nvCxnSpPr>
          <p:spPr>
            <a:xfrm rot="5400000" flipH="1" flipV="1">
              <a:off x="1878322" y="4027535"/>
              <a:ext cx="862986" cy="88709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0" name="Losango 29"/>
            <p:cNvSpPr/>
            <p:nvPr/>
          </p:nvSpPr>
          <p:spPr>
            <a:xfrm>
              <a:off x="3096540" y="4503382"/>
              <a:ext cx="222719" cy="233058"/>
            </a:xfrm>
            <a:prstGeom prst="diamond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sz="10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31" name="Conector: Angulado 30"/>
            <p:cNvCxnSpPr>
              <a:stCxn id="8" idx="3"/>
              <a:endCxn id="30" idx="0"/>
            </p:cNvCxnSpPr>
            <p:nvPr/>
          </p:nvCxnSpPr>
          <p:spPr>
            <a:xfrm>
              <a:off x="3101640" y="3640396"/>
              <a:ext cx="106259" cy="862986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Conector de Seta Reta 31"/>
            <p:cNvCxnSpPr>
              <a:stCxn id="30" idx="3"/>
              <a:endCxn id="20" idx="1"/>
            </p:cNvCxnSpPr>
            <p:nvPr/>
          </p:nvCxnSpPr>
          <p:spPr>
            <a:xfrm>
              <a:off x="3319259" y="4619911"/>
              <a:ext cx="13102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Conector de Seta Reta 32"/>
            <p:cNvCxnSpPr>
              <a:stCxn id="19" idx="3"/>
              <a:endCxn id="30" idx="1"/>
            </p:cNvCxnSpPr>
            <p:nvPr/>
          </p:nvCxnSpPr>
          <p:spPr>
            <a:xfrm>
              <a:off x="2376820" y="4619911"/>
              <a:ext cx="71972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Conector: Angulado 33"/>
            <p:cNvCxnSpPr>
              <a:stCxn id="20" idx="0"/>
              <a:endCxn id="17" idx="1"/>
            </p:cNvCxnSpPr>
            <p:nvPr/>
          </p:nvCxnSpPr>
          <p:spPr>
            <a:xfrm rot="5400000" flipH="1" flipV="1">
              <a:off x="3040958" y="3809392"/>
              <a:ext cx="1214670" cy="173311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Conector: Angulado 34"/>
            <p:cNvCxnSpPr>
              <a:stCxn id="18" idx="3"/>
              <a:endCxn id="65" idx="0"/>
            </p:cNvCxnSpPr>
            <p:nvPr/>
          </p:nvCxnSpPr>
          <p:spPr>
            <a:xfrm>
              <a:off x="4802307" y="3288712"/>
              <a:ext cx="70522" cy="1214670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Conector de Seta Reta 35"/>
            <p:cNvCxnSpPr>
              <a:stCxn id="11" idx="3"/>
              <a:endCxn id="65" idx="1"/>
            </p:cNvCxnSpPr>
            <p:nvPr/>
          </p:nvCxnSpPr>
          <p:spPr>
            <a:xfrm>
              <a:off x="4411342" y="4071889"/>
              <a:ext cx="350129" cy="54802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Conector de Seta Reta 36"/>
            <p:cNvCxnSpPr>
              <a:stCxn id="20" idx="3"/>
              <a:endCxn id="65" idx="1"/>
            </p:cNvCxnSpPr>
            <p:nvPr/>
          </p:nvCxnSpPr>
          <p:spPr>
            <a:xfrm>
              <a:off x="3672997" y="4619911"/>
              <a:ext cx="108847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8" name="Retângulo 37"/>
            <p:cNvSpPr/>
            <p:nvPr/>
          </p:nvSpPr>
          <p:spPr>
            <a:xfrm>
              <a:off x="5551468" y="4384756"/>
              <a:ext cx="901451" cy="470309"/>
            </a:xfrm>
            <a:prstGeom prst="rect">
              <a:avLst/>
            </a:prstGeom>
            <a:effectLst>
              <a:glow rad="304800">
                <a:schemeClr val="bg1">
                  <a:lumMod val="65000"/>
                  <a:alpha val="30000"/>
                </a:schemeClr>
              </a:glow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Análise:</a:t>
              </a:r>
            </a:p>
            <a:p>
              <a:pPr algn="ctr"/>
              <a:r>
                <a:rPr lang="pt-BR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Avaliação</a:t>
              </a:r>
            </a:p>
          </p:txBody>
        </p:sp>
        <p:cxnSp>
          <p:nvCxnSpPr>
            <p:cNvPr id="39" name="Conector de Seta Reta 38"/>
            <p:cNvCxnSpPr>
              <a:stCxn id="21" idx="3"/>
              <a:endCxn id="38" idx="1"/>
            </p:cNvCxnSpPr>
            <p:nvPr/>
          </p:nvCxnSpPr>
          <p:spPr>
            <a:xfrm>
              <a:off x="5338141" y="4619911"/>
              <a:ext cx="21332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0" name="Retângulo 39"/>
            <p:cNvSpPr/>
            <p:nvPr/>
          </p:nvSpPr>
          <p:spPr>
            <a:xfrm>
              <a:off x="5402278" y="3656246"/>
              <a:ext cx="1199832" cy="427553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sz="800" dirty="0">
                  <a:latin typeface="Arial" panose="020B0604020202020204" pitchFamily="34" charset="0"/>
                  <a:cs typeface="Arial" panose="020B0604020202020204" pitchFamily="34" charset="0"/>
                </a:rPr>
                <a:t>Julgamento:</a:t>
              </a:r>
            </a:p>
            <a:p>
              <a:pPr algn="ctr"/>
              <a:r>
                <a:rPr lang="pt-BR" sz="800" dirty="0">
                  <a:latin typeface="Arial" panose="020B0604020202020204" pitchFamily="34" charset="0"/>
                  <a:cs typeface="Arial" panose="020B0604020202020204" pitchFamily="34" charset="0"/>
                </a:rPr>
                <a:t>Avaliação/Escolha</a:t>
              </a:r>
            </a:p>
          </p:txBody>
        </p:sp>
        <p:sp>
          <p:nvSpPr>
            <p:cNvPr id="41" name="Retângulo 40"/>
            <p:cNvSpPr/>
            <p:nvPr/>
          </p:nvSpPr>
          <p:spPr>
            <a:xfrm>
              <a:off x="5402278" y="5096644"/>
              <a:ext cx="1199832" cy="427553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sz="800" dirty="0">
                  <a:latin typeface="Arial" panose="020B0604020202020204" pitchFamily="34" charset="0"/>
                  <a:cs typeface="Arial" panose="020B0604020202020204" pitchFamily="34" charset="0"/>
                </a:rPr>
                <a:t>Barganha:</a:t>
              </a:r>
            </a:p>
            <a:p>
              <a:pPr algn="ctr"/>
              <a:r>
                <a:rPr lang="pt-BR" sz="800" dirty="0">
                  <a:latin typeface="Arial" panose="020B0604020202020204" pitchFamily="34" charset="0"/>
                  <a:cs typeface="Arial" panose="020B0604020202020204" pitchFamily="34" charset="0"/>
                </a:rPr>
                <a:t>Avaliação/Escolha</a:t>
              </a:r>
            </a:p>
          </p:txBody>
        </p:sp>
        <p:cxnSp>
          <p:nvCxnSpPr>
            <p:cNvPr id="42" name="Conector de Seta Reta 41"/>
            <p:cNvCxnSpPr>
              <a:stCxn id="38" idx="0"/>
              <a:endCxn id="40" idx="2"/>
            </p:cNvCxnSpPr>
            <p:nvPr/>
          </p:nvCxnSpPr>
          <p:spPr>
            <a:xfrm flipV="1">
              <a:off x="6002194" y="4083800"/>
              <a:ext cx="0" cy="30095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Conector de Seta Reta 42"/>
            <p:cNvCxnSpPr>
              <a:stCxn id="38" idx="2"/>
              <a:endCxn id="41" idx="0"/>
            </p:cNvCxnSpPr>
            <p:nvPr/>
          </p:nvCxnSpPr>
          <p:spPr>
            <a:xfrm>
              <a:off x="6002194" y="4855065"/>
              <a:ext cx="0" cy="24157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Conector de Seta Reta 43"/>
            <p:cNvCxnSpPr>
              <a:stCxn id="21" idx="3"/>
              <a:endCxn id="40" idx="1"/>
            </p:cNvCxnSpPr>
            <p:nvPr/>
          </p:nvCxnSpPr>
          <p:spPr>
            <a:xfrm flipV="1">
              <a:off x="5338141" y="3870023"/>
              <a:ext cx="64136" cy="74988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Conector de Seta Reta 44"/>
            <p:cNvCxnSpPr>
              <a:stCxn id="21" idx="3"/>
              <a:endCxn id="41" idx="1"/>
            </p:cNvCxnSpPr>
            <p:nvPr/>
          </p:nvCxnSpPr>
          <p:spPr>
            <a:xfrm>
              <a:off x="5338141" y="4619911"/>
              <a:ext cx="64136" cy="69051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Conector de Seta Reta 45"/>
            <p:cNvCxnSpPr>
              <a:endCxn id="9" idx="1"/>
            </p:cNvCxnSpPr>
            <p:nvPr/>
          </p:nvCxnSpPr>
          <p:spPr>
            <a:xfrm>
              <a:off x="755576" y="4619912"/>
              <a:ext cx="17313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7" name="Retângulo 46"/>
            <p:cNvSpPr/>
            <p:nvPr/>
          </p:nvSpPr>
          <p:spPr>
            <a:xfrm>
              <a:off x="7511750" y="3640395"/>
              <a:ext cx="617744" cy="427553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sz="800" dirty="0" err="1">
                  <a:latin typeface="Arial" panose="020B0604020202020204" pitchFamily="34" charset="0"/>
                  <a:cs typeface="Arial" panose="020B0604020202020204" pitchFamily="34" charset="0"/>
                </a:rPr>
                <a:t>Autoriza-ção</a:t>
              </a:r>
              <a:endParaRPr lang="pt-BR" sz="8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48" name="Conector: Angulado 47"/>
            <p:cNvCxnSpPr>
              <a:stCxn id="23" idx="0"/>
              <a:endCxn id="47" idx="1"/>
            </p:cNvCxnSpPr>
            <p:nvPr/>
          </p:nvCxnSpPr>
          <p:spPr>
            <a:xfrm rot="5400000" flipH="1" flipV="1">
              <a:off x="7095058" y="4086690"/>
              <a:ext cx="649210" cy="184174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Conector de Seta Reta 48"/>
            <p:cNvCxnSpPr>
              <a:stCxn id="47" idx="2"/>
              <a:endCxn id="24" idx="0"/>
            </p:cNvCxnSpPr>
            <p:nvPr/>
          </p:nvCxnSpPr>
          <p:spPr>
            <a:xfrm>
              <a:off x="7820622" y="4067949"/>
              <a:ext cx="0" cy="43543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Conector de Seta Reta 49"/>
            <p:cNvCxnSpPr>
              <a:stCxn id="24" idx="3"/>
            </p:cNvCxnSpPr>
            <p:nvPr/>
          </p:nvCxnSpPr>
          <p:spPr>
            <a:xfrm flipV="1">
              <a:off x="7931982" y="4619910"/>
              <a:ext cx="197512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Conector de Seta Reta 50"/>
            <p:cNvCxnSpPr>
              <a:stCxn id="40" idx="3"/>
              <a:endCxn id="22" idx="1"/>
            </p:cNvCxnSpPr>
            <p:nvPr/>
          </p:nvCxnSpPr>
          <p:spPr>
            <a:xfrm>
              <a:off x="6602110" y="3870023"/>
              <a:ext cx="186661" cy="74988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Conector de Seta Reta 51"/>
            <p:cNvCxnSpPr>
              <a:stCxn id="41" idx="3"/>
              <a:endCxn id="22" idx="1"/>
            </p:cNvCxnSpPr>
            <p:nvPr/>
          </p:nvCxnSpPr>
          <p:spPr>
            <a:xfrm flipV="1">
              <a:off x="6602110" y="4619911"/>
              <a:ext cx="186661" cy="69051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Conector de Seta Reta 52"/>
            <p:cNvCxnSpPr>
              <a:stCxn id="22" idx="2"/>
              <a:endCxn id="28" idx="0"/>
            </p:cNvCxnSpPr>
            <p:nvPr/>
          </p:nvCxnSpPr>
          <p:spPr>
            <a:xfrm>
              <a:off x="6900130" y="4736440"/>
              <a:ext cx="0" cy="96828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Conector de Seta Reta 53"/>
            <p:cNvCxnSpPr>
              <a:stCxn id="22" idx="3"/>
              <a:endCxn id="23" idx="1"/>
            </p:cNvCxnSpPr>
            <p:nvPr/>
          </p:nvCxnSpPr>
          <p:spPr>
            <a:xfrm>
              <a:off x="7011490" y="4619911"/>
              <a:ext cx="20472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Conector de Seta Reta 54"/>
            <p:cNvCxnSpPr>
              <a:stCxn id="23" idx="3"/>
              <a:endCxn id="24" idx="1"/>
            </p:cNvCxnSpPr>
            <p:nvPr/>
          </p:nvCxnSpPr>
          <p:spPr>
            <a:xfrm>
              <a:off x="7438935" y="4619911"/>
              <a:ext cx="27032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Conector de Seta Reta 55"/>
            <p:cNvCxnSpPr>
              <a:stCxn id="27" idx="0"/>
              <a:endCxn id="23" idx="2"/>
            </p:cNvCxnSpPr>
            <p:nvPr/>
          </p:nvCxnSpPr>
          <p:spPr>
            <a:xfrm flipV="1">
              <a:off x="7327576" y="4736440"/>
              <a:ext cx="0" cy="96828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Conector de Seta Reta 56"/>
            <p:cNvCxnSpPr>
              <a:stCxn id="27" idx="1"/>
              <a:endCxn id="28" idx="3"/>
            </p:cNvCxnSpPr>
            <p:nvPr/>
          </p:nvCxnSpPr>
          <p:spPr>
            <a:xfrm flipH="1">
              <a:off x="7011490" y="5821255"/>
              <a:ext cx="20472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Conector de Seta Reta 57"/>
            <p:cNvCxnSpPr>
              <a:stCxn id="28" idx="1"/>
              <a:endCxn id="26" idx="3"/>
            </p:cNvCxnSpPr>
            <p:nvPr/>
          </p:nvCxnSpPr>
          <p:spPr>
            <a:xfrm flipH="1">
              <a:off x="5148071" y="5821255"/>
              <a:ext cx="16407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Conector de Seta Reta 58"/>
            <p:cNvCxnSpPr>
              <a:stCxn id="26" idx="1"/>
              <a:endCxn id="25" idx="3"/>
            </p:cNvCxnSpPr>
            <p:nvPr/>
          </p:nvCxnSpPr>
          <p:spPr>
            <a:xfrm flipH="1">
              <a:off x="3672997" y="5821255"/>
              <a:ext cx="125235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Conector de Seta Reta 59"/>
            <p:cNvCxnSpPr>
              <a:stCxn id="25" idx="0"/>
              <a:endCxn id="20" idx="2"/>
            </p:cNvCxnSpPr>
            <p:nvPr/>
          </p:nvCxnSpPr>
          <p:spPr>
            <a:xfrm flipV="1">
              <a:off x="3561638" y="4736440"/>
              <a:ext cx="0" cy="96828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Conector: Angulado 60"/>
            <p:cNvCxnSpPr>
              <a:stCxn id="25" idx="1"/>
              <a:endCxn id="19" idx="2"/>
            </p:cNvCxnSpPr>
            <p:nvPr/>
          </p:nvCxnSpPr>
          <p:spPr>
            <a:xfrm rot="10800000">
              <a:off x="2265461" y="4736440"/>
              <a:ext cx="1184818" cy="1084815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CaixaDeTexto 61"/>
                <p:cNvSpPr txBox="1"/>
                <p:nvPr/>
              </p:nvSpPr>
              <p:spPr>
                <a:xfrm>
                  <a:off x="2253986" y="4626994"/>
                  <a:ext cx="359860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sz="80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pt-BR" sz="8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pt-BR" sz="8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pt-BR" sz="8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184" name="CaixaDeTexto 18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53986" y="4626994"/>
                  <a:ext cx="359860" cy="215444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CaixaDeTexto 62"/>
                <p:cNvSpPr txBox="1"/>
                <p:nvPr/>
              </p:nvSpPr>
              <p:spPr>
                <a:xfrm>
                  <a:off x="3207802" y="4626994"/>
                  <a:ext cx="359860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sz="80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pt-BR" sz="8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pt-BR" sz="8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pt-BR" sz="8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185" name="CaixaDeTexto 18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07802" y="4626994"/>
                  <a:ext cx="359860" cy="215444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CaixaDeTexto 63"/>
                <p:cNvSpPr txBox="1"/>
                <p:nvPr/>
              </p:nvSpPr>
              <p:spPr>
                <a:xfrm>
                  <a:off x="4912922" y="4626994"/>
                  <a:ext cx="359860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sz="80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pt-BR" sz="8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pt-BR" sz="8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pt-BR" sz="8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186" name="CaixaDeTexto 18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12922" y="4626994"/>
                  <a:ext cx="359860" cy="21544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5" name="Losango 64"/>
            <p:cNvSpPr/>
            <p:nvPr/>
          </p:nvSpPr>
          <p:spPr>
            <a:xfrm>
              <a:off x="4761470" y="4503382"/>
              <a:ext cx="222719" cy="233058"/>
            </a:xfrm>
            <a:prstGeom prst="diamond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sz="10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66" name="Conector de Seta Reta 65"/>
            <p:cNvCxnSpPr>
              <a:stCxn id="65" idx="3"/>
              <a:endCxn id="21" idx="1"/>
            </p:cNvCxnSpPr>
            <p:nvPr/>
          </p:nvCxnSpPr>
          <p:spPr>
            <a:xfrm>
              <a:off x="4984189" y="4619911"/>
              <a:ext cx="13123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CaixaDeTexto 66"/>
                <p:cNvSpPr txBox="1"/>
                <p:nvPr/>
              </p:nvSpPr>
              <p:spPr>
                <a:xfrm>
                  <a:off x="6856355" y="4626994"/>
                  <a:ext cx="359860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sz="80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pt-BR" sz="8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pt-BR" sz="8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pt-BR" sz="8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226" name="CaixaDeTexto 22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56355" y="4626994"/>
                  <a:ext cx="359860" cy="21544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CaixaDeTexto 67"/>
                <p:cNvSpPr txBox="1"/>
                <p:nvPr/>
              </p:nvSpPr>
              <p:spPr>
                <a:xfrm>
                  <a:off x="7301793" y="4626994"/>
                  <a:ext cx="359860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sz="80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pt-BR" sz="8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pt-BR" sz="8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pt-BR" sz="8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227" name="CaixaDeTexto 22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01793" y="4626994"/>
                  <a:ext cx="359860" cy="215444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CaixaDeTexto 68"/>
                <p:cNvSpPr txBox="1"/>
                <p:nvPr/>
              </p:nvSpPr>
              <p:spPr>
                <a:xfrm>
                  <a:off x="7797809" y="4626994"/>
                  <a:ext cx="359860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sz="80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pt-BR" sz="8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pt-BR" sz="8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6</m:t>
                            </m:r>
                          </m:sub>
                        </m:sSub>
                      </m:oMath>
                    </m:oMathPara>
                  </a14:m>
                  <a:endParaRPr lang="pt-BR" sz="8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228" name="CaixaDeTexto 22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97809" y="4626994"/>
                  <a:ext cx="359860" cy="215444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CaixaDeTexto 69"/>
                <p:cNvSpPr txBox="1"/>
                <p:nvPr/>
              </p:nvSpPr>
              <p:spPr>
                <a:xfrm>
                  <a:off x="7327576" y="5831944"/>
                  <a:ext cx="359860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sz="80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pt-BR" sz="8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pt-BR" sz="8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7</m:t>
                            </m:r>
                          </m:sub>
                        </m:sSub>
                      </m:oMath>
                    </m:oMathPara>
                  </a14:m>
                  <a:endParaRPr lang="pt-BR" sz="8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229" name="CaixaDeTexto 22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27576" y="5831944"/>
                  <a:ext cx="359860" cy="215444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CaixaDeTexto 70"/>
                <p:cNvSpPr txBox="1"/>
                <p:nvPr/>
              </p:nvSpPr>
              <p:spPr>
                <a:xfrm>
                  <a:off x="5058378" y="5831944"/>
                  <a:ext cx="359860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sz="80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pt-BR" sz="8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pt-BR" sz="8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8</m:t>
                            </m:r>
                          </m:sub>
                        </m:sSub>
                      </m:oMath>
                    </m:oMathPara>
                  </a14:m>
                  <a:endParaRPr lang="pt-BR" sz="8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230" name="CaixaDeTexto 22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58378" y="5831944"/>
                  <a:ext cx="359860" cy="215444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CaixaDeTexto 71"/>
                <p:cNvSpPr txBox="1"/>
                <p:nvPr/>
              </p:nvSpPr>
              <p:spPr>
                <a:xfrm>
                  <a:off x="3542201" y="5831944"/>
                  <a:ext cx="359860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sz="80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pt-BR" sz="8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pt-BR" sz="8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9</m:t>
                            </m:r>
                          </m:sub>
                        </m:sSub>
                      </m:oMath>
                    </m:oMathPara>
                  </a14:m>
                  <a:endParaRPr lang="pt-BR" sz="8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231" name="CaixaDeTexto 23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42201" y="5831944"/>
                  <a:ext cx="359860" cy="215444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3" name="Chave Direita 72"/>
            <p:cNvSpPr/>
            <p:nvPr/>
          </p:nvSpPr>
          <p:spPr>
            <a:xfrm rot="16200000">
              <a:off x="1894282" y="1831117"/>
              <a:ext cx="159859" cy="2264138"/>
            </a:xfrm>
            <a:prstGeom prst="rightBrac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 sz="11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4" name="Chave Direita 73"/>
            <p:cNvSpPr/>
            <p:nvPr/>
          </p:nvSpPr>
          <p:spPr>
            <a:xfrm rot="16200000">
              <a:off x="3645870" y="2445188"/>
              <a:ext cx="159860" cy="1035992"/>
            </a:xfrm>
            <a:prstGeom prst="rightBrac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 sz="11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5" name="Chave Direita 74"/>
            <p:cNvSpPr/>
            <p:nvPr/>
          </p:nvSpPr>
          <p:spPr>
            <a:xfrm rot="16200000">
              <a:off x="6129183" y="1037339"/>
              <a:ext cx="170302" cy="3830319"/>
            </a:xfrm>
            <a:prstGeom prst="rightBrac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 sz="11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6" name="Retângulo 75"/>
            <p:cNvSpPr/>
            <p:nvPr/>
          </p:nvSpPr>
          <p:spPr>
            <a:xfrm>
              <a:off x="5453864" y="4283977"/>
              <a:ext cx="1144609" cy="699173"/>
            </a:xfrm>
            <a:prstGeom prst="rect">
              <a:avLst/>
            </a:prstGeom>
            <a:noFill/>
            <a:ln w="57150"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1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77" name="Retângulo 76"/>
          <p:cNvSpPr/>
          <p:nvPr/>
        </p:nvSpPr>
        <p:spPr>
          <a:xfrm>
            <a:off x="306499" y="5592503"/>
            <a:ext cx="8476869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0215" algn="just">
              <a:lnSpc>
                <a:spcPct val="150000"/>
              </a:lnSpc>
              <a:spcAft>
                <a:spcPts val="0"/>
              </a:spcAft>
            </a:pPr>
            <a:r>
              <a:rPr lang="pt-BR" sz="1400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Fonte: Elaborado pelo autor, com base em </a:t>
            </a:r>
            <a:r>
              <a:rPr lang="pt-BR" sz="1400" dirty="0" err="1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Mintzberg</a:t>
            </a:r>
            <a:r>
              <a:rPr lang="pt-BR" sz="1400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pt-BR" sz="1400" dirty="0" err="1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Raisinghani</a:t>
            </a:r>
            <a:r>
              <a:rPr lang="pt-BR" sz="1400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e </a:t>
            </a:r>
            <a:r>
              <a:rPr lang="pt-BR" sz="1400" dirty="0" err="1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Theoret</a:t>
            </a:r>
            <a:r>
              <a:rPr lang="pt-BR" sz="1400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(1976, p. 266).</a:t>
            </a:r>
          </a:p>
        </p:txBody>
      </p:sp>
    </p:spTree>
    <p:extLst>
      <p:ext uri="{BB962C8B-B14F-4D97-AF65-F5344CB8AC3E}">
        <p14:creationId xmlns:p14="http://schemas.microsoft.com/office/powerpoint/2010/main" val="5165548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F6636E7-21B9-46A8-A214-CD12FF687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Existem Alternativas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5C34726-3A08-4EE2-8651-460EBBF5DE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Alternativas consolidadas no Contexto de Negócios: Análise de Decisão, Opções Reais, Teoria dos Jogos, Abordagem de Cenários , etc.;</a:t>
            </a:r>
          </a:p>
          <a:p>
            <a:r>
              <a:rPr lang="pt-BR" dirty="0"/>
              <a:t>Abordagens Emergentes no contexto de políticas públicas: Abordagens para Decisão Sob Incerteza Profunda.</a:t>
            </a:r>
          </a:p>
        </p:txBody>
      </p:sp>
    </p:spTree>
    <p:extLst>
      <p:ext uri="{BB962C8B-B14F-4D97-AF65-F5344CB8AC3E}">
        <p14:creationId xmlns:p14="http://schemas.microsoft.com/office/powerpoint/2010/main" val="39049159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Incerteza Profunda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sz="2800" b="1" dirty="0"/>
              <a:t>Deep Uncertainty</a:t>
            </a:r>
            <a:r>
              <a:rPr lang="pt-BR" sz="2800" dirty="0"/>
              <a:t> (“Incerteza Profunda”)</a:t>
            </a:r>
          </a:p>
          <a:p>
            <a:pPr marL="0" indent="0" algn="ctr">
              <a:buNone/>
            </a:pPr>
            <a:r>
              <a:rPr lang="pt-BR" sz="2800" i="1" dirty="0"/>
              <a:t>“Situações nas quais as partes de uma decisão não conhecem ou não concordam sobre (i) os modelos apropriados para descrever as interações entre as variáveis de um sistema; (</a:t>
            </a:r>
            <a:r>
              <a:rPr lang="pt-BR" sz="2800" i="1" dirty="0" err="1"/>
              <a:t>ii</a:t>
            </a:r>
            <a:r>
              <a:rPr lang="pt-BR" sz="2800" i="1" dirty="0"/>
              <a:t>) as distribuições de probabilidades que representam a incerteza sobre parâmetros chave do modelo, e/ou; (</a:t>
            </a:r>
            <a:r>
              <a:rPr lang="pt-BR" sz="2800" i="1" dirty="0" err="1"/>
              <a:t>iii</a:t>
            </a:r>
            <a:r>
              <a:rPr lang="pt-BR" sz="2800" i="1" dirty="0"/>
              <a:t>) como valorizar a utilidade de diferentes resultados.” </a:t>
            </a:r>
          </a:p>
          <a:p>
            <a:pPr marL="0" indent="0" algn="ctr">
              <a:buNone/>
            </a:pPr>
            <a:r>
              <a:rPr lang="pt-BR" sz="2800" dirty="0"/>
              <a:t>(LEMPERT; POPPER; BANKES, 2003).</a:t>
            </a:r>
          </a:p>
        </p:txBody>
      </p:sp>
    </p:spTree>
    <p:extLst>
      <p:ext uri="{BB962C8B-B14F-4D97-AF65-F5344CB8AC3E}">
        <p14:creationId xmlns:p14="http://schemas.microsoft.com/office/powerpoint/2010/main" val="34295324"/>
      </p:ext>
    </p:extLst>
  </p:cSld>
  <p:clrMapOvr>
    <a:masterClrMapping/>
  </p:clrMapOvr>
</p:sld>
</file>

<file path=ppt/theme/theme1.xml><?xml version="1.0" encoding="utf-8"?>
<a:theme xmlns:a="http://schemas.openxmlformats.org/drawingml/2006/main" name="Gmap Unisinos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Gmap Unisinos</Template>
  <TotalTime>7564</TotalTime>
  <Words>3371</Words>
  <Application>Microsoft Office PowerPoint</Application>
  <PresentationFormat>Apresentação na tela (4:3)</PresentationFormat>
  <Paragraphs>655</Paragraphs>
  <Slides>58</Slides>
  <Notes>0</Notes>
  <HiddenSlides>6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58</vt:i4>
      </vt:variant>
    </vt:vector>
  </HeadingPairs>
  <TitlesOfParts>
    <vt:vector size="63" baseType="lpstr">
      <vt:lpstr>Arial</vt:lpstr>
      <vt:lpstr>Calibri</vt:lpstr>
      <vt:lpstr>Cambria Math</vt:lpstr>
      <vt:lpstr>Times New Roman</vt:lpstr>
      <vt:lpstr>Gmap Unisinos</vt:lpstr>
      <vt:lpstr>Avaliação de Decisões Estratégicas sob Incerteza Profunda na Indústria da Manufatura Aditiva: Uma Análise a partir do método Robust Decision Making (RDM)</vt:lpstr>
      <vt:lpstr>Estrutura da Dissertação</vt:lpstr>
      <vt:lpstr>1 – INTRODUÇÃO</vt:lpstr>
      <vt:lpstr>Contextualização</vt:lpstr>
      <vt:lpstr>Contexto de Aplicação Incerteza no Contexto da Impressão 3D</vt:lpstr>
      <vt:lpstr>O Problema</vt:lpstr>
      <vt:lpstr>Objeto e Questão de Pesquisa Qual é o Problema?</vt:lpstr>
      <vt:lpstr>Existem Alternativas</vt:lpstr>
      <vt:lpstr>Incerteza Profunda</vt:lpstr>
      <vt:lpstr>Fontes de Incerteza no Contexto da Difusão de Novos Produtos</vt:lpstr>
      <vt:lpstr>Questão de Pesquisa</vt:lpstr>
      <vt:lpstr>Justificativa</vt:lpstr>
      <vt:lpstr>Justificativa</vt:lpstr>
      <vt:lpstr>Delimitações</vt:lpstr>
      <vt:lpstr>2 – FUNDAMENTAÇÃO TEÓRICA</vt:lpstr>
      <vt:lpstr>Fundamentação Teórica</vt:lpstr>
      <vt:lpstr>2.1 – Avaliação de Decisões Estratégicas e Incerteza Profunda</vt:lpstr>
      <vt:lpstr>2.2 – Abordagens para Avaliação de Decisões sob Incerteza Profunda</vt:lpstr>
      <vt:lpstr>2.2 – Abordagens para Avaliação de Decisões sob Incerteza Profunda</vt:lpstr>
      <vt:lpstr>2.3 - RDM - Robust Decision Making</vt:lpstr>
      <vt:lpstr>2.3.2 – Áreas de Aplicação</vt:lpstr>
      <vt:lpstr>2.3.2 – Áreas de Aplicação</vt:lpstr>
      <vt:lpstr>2.3 - Decompondo o RDM</vt:lpstr>
      <vt:lpstr>2.4 – Indústria da Manufatura Aditiva</vt:lpstr>
      <vt:lpstr>2.5 – Modelos para suporte à decisões estratégicas relacionadas à difusão de novos produtos</vt:lpstr>
      <vt:lpstr>3. PROCEDIMENTOS METODOLÓGICOS</vt:lpstr>
      <vt:lpstr>Delineamento</vt:lpstr>
      <vt:lpstr>Método de Trabalho</vt:lpstr>
      <vt:lpstr>Método de Trabalho</vt:lpstr>
      <vt:lpstr>Coleta de Dados</vt:lpstr>
      <vt:lpstr>Análise de Dados</vt:lpstr>
      <vt:lpstr>4 – DESENVOLVIMENTO DA ANÁLISE RDM</vt:lpstr>
      <vt:lpstr>4.1 Estruturação do Problema</vt:lpstr>
      <vt:lpstr>Apresentação do PowerPoint</vt:lpstr>
      <vt:lpstr>4.2 Modelo de Dinâmica Competitiva</vt:lpstr>
      <vt:lpstr>4.3 Algoritmos Desenvolvidos para a Análise RDM</vt:lpstr>
      <vt:lpstr>4.4 Avaliação do Modelo Computacional</vt:lpstr>
      <vt:lpstr>5 – ANÁLISE DA ROBUSTEZ DE DECISÕES ESTRATÉGICAS EM CONDIÇÕES DE INCERTEZA PROFUNDA  </vt:lpstr>
      <vt:lpstr>5. Análise de Robustez</vt:lpstr>
      <vt:lpstr>5. Análise de Robustez</vt:lpstr>
      <vt:lpstr>5.1 Avaliação de Robustez das Estratégias</vt:lpstr>
      <vt:lpstr>5.1 Avaliação de Robustez das Estratégias</vt:lpstr>
      <vt:lpstr>5.1 Avaliação de Robustez das Estratégias</vt:lpstr>
      <vt:lpstr>5.2 – Identificação de Incertezas Críticas e Análise de Vulnerabilidade</vt:lpstr>
      <vt:lpstr>5.2.1 – Diferença de Médias</vt:lpstr>
      <vt:lpstr>5.2.2 – Random Forests</vt:lpstr>
      <vt:lpstr>5.2.2 – Random Forests</vt:lpstr>
      <vt:lpstr>5.2.2 – Algoritmo Boruta</vt:lpstr>
      <vt:lpstr>Triangulação das Técnicas</vt:lpstr>
      <vt:lpstr>5.2.3 – Resultados Algoritmo PRIM</vt:lpstr>
      <vt:lpstr>5.2.3 – Resultados Algoritmo PRIM</vt:lpstr>
      <vt:lpstr>5.3 – Identificação de Estratégias Alternativas</vt:lpstr>
      <vt:lpstr>5.3 – Identificação de Estratégias Alternativas</vt:lpstr>
      <vt:lpstr>6.1 – Contribuições Gerenciais</vt:lpstr>
      <vt:lpstr>6.2 – Contribuições Acadêmicas</vt:lpstr>
      <vt:lpstr>7 - Conclusões</vt:lpstr>
      <vt:lpstr>Publicações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GMAP – FUNDO MODELO</dc:title>
  <dc:creator>Pedro Lima GMAP | UNISINOS</dc:creator>
  <cp:lastModifiedBy>Pedro Lima</cp:lastModifiedBy>
  <cp:revision>406</cp:revision>
  <dcterms:created xsi:type="dcterms:W3CDTF">2014-12-15T13:39:57Z</dcterms:created>
  <dcterms:modified xsi:type="dcterms:W3CDTF">2018-02-26T19:39:20Z</dcterms:modified>
</cp:coreProperties>
</file>